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25"/>
  </p:notesMasterIdLst>
  <p:sldIdLst>
    <p:sldId id="259" r:id="rId2"/>
    <p:sldId id="269" r:id="rId3"/>
    <p:sldId id="270" r:id="rId4"/>
    <p:sldId id="258" r:id="rId5"/>
    <p:sldId id="265" r:id="rId6"/>
    <p:sldId id="278" r:id="rId7"/>
    <p:sldId id="267" r:id="rId8"/>
    <p:sldId id="280" r:id="rId9"/>
    <p:sldId id="281" r:id="rId10"/>
    <p:sldId id="282" r:id="rId11"/>
    <p:sldId id="283" r:id="rId12"/>
    <p:sldId id="284" r:id="rId13"/>
    <p:sldId id="285" r:id="rId14"/>
    <p:sldId id="286" r:id="rId15"/>
    <p:sldId id="301" r:id="rId16"/>
    <p:sldId id="287" r:id="rId17"/>
    <p:sldId id="297" r:id="rId18"/>
    <p:sldId id="298" r:id="rId19"/>
    <p:sldId id="299" r:id="rId20"/>
    <p:sldId id="300" r:id="rId21"/>
    <p:sldId id="302" r:id="rId22"/>
    <p:sldId id="303" r:id="rId23"/>
    <p:sldId id="30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ozano" initials="Rl" lastIdx="2" clrIdx="0">
    <p:extLst>
      <p:ext uri="{19B8F6BF-5375-455C-9EA6-DF929625EA0E}">
        <p15:presenceInfo xmlns:p15="http://schemas.microsoft.com/office/powerpoint/2012/main" userId="7460d2221436ad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4" autoAdjust="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9T14:52:32.480" idx="2">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76135-41F1-4A77-9A7F-98EE3929DD5A}" type="datetimeFigureOut">
              <a:rPr lang="es-AR" smtClean="0"/>
              <a:t>13/9/2023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8F654-1CF5-4BDA-8CD2-485DC3E0AA84}" type="slidenum">
              <a:rPr lang="es-AR" smtClean="0"/>
              <a:t>‹Nº›</a:t>
            </a:fld>
            <a:endParaRPr lang="es-AR"/>
          </a:p>
        </p:txBody>
      </p:sp>
    </p:spTree>
    <p:extLst>
      <p:ext uri="{BB962C8B-B14F-4D97-AF65-F5344CB8AC3E}">
        <p14:creationId xmlns:p14="http://schemas.microsoft.com/office/powerpoint/2010/main" val="305259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a40b0153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a40b0153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9a0857dc6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a9a0857dc6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55d5bc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55d5bc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a0857dc6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a9a0857dc6_1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405919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405919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a14cde810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a14cde810d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1700">
                <a:solidFill>
                  <a:schemeClr val="dk1"/>
                </a:solidFill>
                <a:highlight>
                  <a:srgbClr val="9CCC65"/>
                </a:highlight>
              </a:rPr>
              <a:t>Mostrar lo explicado con el editor de texto</a:t>
            </a:r>
            <a:endParaRPr sz="1700">
              <a:solidFill>
                <a:schemeClr val="dk1"/>
              </a:solidFill>
              <a:highlight>
                <a:srgbClr val="9CCC65"/>
              </a:highlight>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0BD8AE-0BCE-4BF0-8415-9BB3D835AFC9}" type="datetime1">
              <a:rPr lang="es-AR" smtClean="0"/>
              <a:t>13/9/2023</a:t>
            </a:fld>
            <a:endParaRPr lang="es-AR"/>
          </a:p>
        </p:txBody>
      </p:sp>
      <p:sp>
        <p:nvSpPr>
          <p:cNvPr id="5" name="Footer Placeholder 4"/>
          <p:cNvSpPr>
            <a:spLocks noGrp="1"/>
          </p:cNvSpPr>
          <p:nvPr>
            <p:ph type="ftr" sz="quarter" idx="11"/>
          </p:nvPr>
        </p:nvSpPr>
        <p:spPr>
          <a:xfrm>
            <a:off x="1876424" y="5410201"/>
            <a:ext cx="5124886" cy="365125"/>
          </a:xfrm>
        </p:spPr>
        <p:txBody>
          <a:bodyPr/>
          <a:lstStyle/>
          <a:p>
            <a:r>
              <a:rPr lang="es-AR"/>
              <a:t>Fundacion UOCRA</a:t>
            </a:r>
          </a:p>
        </p:txBody>
      </p:sp>
      <p:sp>
        <p:nvSpPr>
          <p:cNvPr id="6" name="Slide Number Placeholder 5"/>
          <p:cNvSpPr>
            <a:spLocks noGrp="1"/>
          </p:cNvSpPr>
          <p:nvPr>
            <p:ph type="sldNum" sz="quarter" idx="12"/>
          </p:nvPr>
        </p:nvSpPr>
        <p:spPr>
          <a:xfrm>
            <a:off x="9896911" y="5410199"/>
            <a:ext cx="771089" cy="365125"/>
          </a:xfrm>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221281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B99AE39-3FDD-4A5C-BB44-76CF8F6105AC}"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70400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F94E457-30E1-4AFA-8714-E94C1325D33A}"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972036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724C8C-C640-497D-9DF7-ED6C18451D67}"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80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E17EB-0530-4475-B76E-ED226324D1A0}"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02592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01006F2-9232-4A48-A8C5-41E6EB7D55CD}" type="datetime1">
              <a:rPr lang="es-AR" smtClean="0"/>
              <a:t>13/9/2023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85647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EEF7959-24B8-4867-9D7B-AB4739FE76AD}" type="datetime1">
              <a:rPr lang="es-AR" smtClean="0"/>
              <a:t>13/9/2023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4067149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3695C5-A4EE-48A5-BB99-45FFBED0B410}" type="datetime1">
              <a:rPr lang="es-AR" smtClean="0"/>
              <a:t>13/9/2023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16947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F9C33B-695C-4C6A-91E8-EBD6556C207A}" type="datetime1">
              <a:rPr lang="es-AR" smtClean="0"/>
              <a:t>13/9/2023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674780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62" name="Google Shape;62;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‹Nº›</a:t>
            </a:fld>
            <a:endParaRPr lang="en-GB"/>
          </a:p>
        </p:txBody>
      </p:sp>
    </p:spTree>
    <p:extLst>
      <p:ext uri="{BB962C8B-B14F-4D97-AF65-F5344CB8AC3E}">
        <p14:creationId xmlns:p14="http://schemas.microsoft.com/office/powerpoint/2010/main" val="68231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9C2980-0BB5-4333-A208-8554D737EFD9}" type="datetime1">
              <a:rPr lang="es-AR" smtClean="0"/>
              <a:t>13/9/2023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13775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BF9580C-62E5-49E9-8D00-F17728AD447F}" type="datetime1">
              <a:rPr lang="es-AR" smtClean="0"/>
              <a:t>13/9/2023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106618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13AEE3F-EB77-403A-94CD-A75A8697874C}"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426028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7C99F80-4FB3-4EA2-9DEA-B13EA7B04523}" type="datetime1">
              <a:rPr lang="es-AR" smtClean="0"/>
              <a:t>13/9/2023</a:t>
            </a:fld>
            <a:endParaRPr lang="es-AR"/>
          </a:p>
        </p:txBody>
      </p:sp>
      <p:sp>
        <p:nvSpPr>
          <p:cNvPr id="8" name="Footer Placeholder 7"/>
          <p:cNvSpPr>
            <a:spLocks noGrp="1"/>
          </p:cNvSpPr>
          <p:nvPr>
            <p:ph type="ftr" sz="quarter" idx="11"/>
          </p:nvPr>
        </p:nvSpPr>
        <p:spPr/>
        <p:txBody>
          <a:bodyPr/>
          <a:lstStyle/>
          <a:p>
            <a:r>
              <a:rPr lang="es-AR"/>
              <a:t>Fundacion UOCRA</a:t>
            </a:r>
          </a:p>
        </p:txBody>
      </p:sp>
      <p:sp>
        <p:nvSpPr>
          <p:cNvPr id="9" name="Slide Number Placeholder 8"/>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1172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A7BED5-C180-4893-A762-0EC8C25DD68E}" type="datetime1">
              <a:rPr lang="es-AR" smtClean="0"/>
              <a:t>13/9/2023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272879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E6DDF-9C31-4A41-B841-BE6DC392351D}" type="datetime1">
              <a:rPr lang="es-AR" smtClean="0"/>
              <a:t>13/9/2023</a:t>
            </a:fld>
            <a:endParaRPr lang="es-AR"/>
          </a:p>
        </p:txBody>
      </p:sp>
      <p:sp>
        <p:nvSpPr>
          <p:cNvPr id="3" name="Footer Placeholder 2"/>
          <p:cNvSpPr>
            <a:spLocks noGrp="1"/>
          </p:cNvSpPr>
          <p:nvPr>
            <p:ph type="ftr" sz="quarter" idx="11"/>
          </p:nvPr>
        </p:nvSpPr>
        <p:spPr/>
        <p:txBody>
          <a:bodyPr/>
          <a:lstStyle/>
          <a:p>
            <a:r>
              <a:rPr lang="es-AR"/>
              <a:t>Fundacion UOCRA</a:t>
            </a:r>
          </a:p>
        </p:txBody>
      </p:sp>
      <p:sp>
        <p:nvSpPr>
          <p:cNvPr id="4" name="Slide Number Placeholder 3"/>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3171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531CC2-6FA3-4EDC-A237-34B7146254BC}"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44982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92DEB6F-024D-4C8D-B09B-4B3C0F9D5868}" type="datetime1">
              <a:rPr lang="es-AR" smtClean="0"/>
              <a:t>13/9/2023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‹Nº›</a:t>
            </a:fld>
            <a:endParaRPr lang="es-AR"/>
          </a:p>
        </p:txBody>
      </p:sp>
    </p:spTree>
    <p:extLst>
      <p:ext uri="{BB962C8B-B14F-4D97-AF65-F5344CB8AC3E}">
        <p14:creationId xmlns:p14="http://schemas.microsoft.com/office/powerpoint/2010/main" val="309244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2685CE-DC08-4633-944B-40FF982F980C}" type="datetime1">
              <a:rPr lang="es-AR" smtClean="0"/>
              <a:t>13/9/2023</a:t>
            </a:fld>
            <a:endParaRPr lang="es-AR"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s-AR" dirty="0" err="1"/>
              <a:t>Fundacion</a:t>
            </a:r>
            <a:r>
              <a:rPr lang="es-AR" dirty="0"/>
              <a:t> UOCRA</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43FE11-BAD3-41A4-A69F-188AE344B11E}" type="slidenum">
              <a:rPr lang="es-AR" smtClean="0"/>
              <a:t>‹Nº›</a:t>
            </a:fld>
            <a:endParaRPr lang="es-AR"/>
          </a:p>
        </p:txBody>
      </p:sp>
    </p:spTree>
    <p:extLst>
      <p:ext uri="{BB962C8B-B14F-4D97-AF65-F5344CB8AC3E}">
        <p14:creationId xmlns:p14="http://schemas.microsoft.com/office/powerpoint/2010/main" val="3565731458"/>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comments" Target="../comments/commen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8775">
              <a:srgbClr val="E3E62D"/>
            </a:gs>
            <a:gs pos="30000">
              <a:srgbClr val="E8BC77"/>
            </a:gs>
            <a:gs pos="0">
              <a:srgbClr val="EF89D2"/>
            </a:gs>
            <a:gs pos="100000">
              <a:srgbClr val="E0FF00"/>
            </a:gs>
          </a:gsLst>
          <a:lin ang="10800025" scaled="0"/>
        </a:gra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209;p54">
            <a:extLst>
              <a:ext uri="{FF2B5EF4-FFF2-40B4-BE49-F238E27FC236}">
                <a16:creationId xmlns:a16="http://schemas.microsoft.com/office/drawing/2014/main" id="{00D271C0-3E9D-4BB7-A366-D51A9BB5F507}"/>
              </a:ext>
            </a:extLst>
          </p:cNvPr>
          <p:cNvSpPr txBox="1"/>
          <p:nvPr/>
        </p:nvSpPr>
        <p:spPr>
          <a:xfrm>
            <a:off x="3244881" y="3429000"/>
            <a:ext cx="50355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a:solidFill>
                  <a:srgbClr val="121212"/>
                </a:solidFill>
                <a:latin typeface="Anton"/>
                <a:ea typeface="Anton"/>
                <a:cs typeface="Anton"/>
                <a:sym typeface="Anton"/>
              </a:rPr>
              <a:t>ARREGLOS / ARRAYS</a:t>
            </a:r>
            <a:endParaRPr sz="3600" i="1" dirty="0">
              <a:solidFill>
                <a:srgbClr val="121212"/>
              </a:solidFill>
              <a:latin typeface="Anton"/>
              <a:ea typeface="Anton"/>
              <a:cs typeface="Anton"/>
              <a:sym typeface="Anton"/>
            </a:endParaRPr>
          </a:p>
        </p:txBody>
      </p:sp>
      <p:sp>
        <p:nvSpPr>
          <p:cNvPr id="16" name="Google Shape;211;p54">
            <a:extLst>
              <a:ext uri="{FF2B5EF4-FFF2-40B4-BE49-F238E27FC236}">
                <a16:creationId xmlns:a16="http://schemas.microsoft.com/office/drawing/2014/main" id="{42648BDF-2FB7-4FE8-AE45-CD1D7FF395A7}"/>
              </a:ext>
            </a:extLst>
          </p:cNvPr>
          <p:cNvSpPr txBox="1"/>
          <p:nvPr/>
        </p:nvSpPr>
        <p:spPr>
          <a:xfrm>
            <a:off x="2651758" y="2399438"/>
            <a:ext cx="58803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GB" sz="2000" b="1" i="0" u="none" strike="noStrike" cap="none" dirty="0">
                <a:solidFill>
                  <a:srgbClr val="121212"/>
                </a:solidFill>
                <a:latin typeface="Helvetica Neue"/>
                <a:ea typeface="Helvetica Neue"/>
                <a:cs typeface="Helvetica Neue"/>
                <a:sym typeface="Helvetica Neue"/>
              </a:rPr>
              <a:t>     Clase </a:t>
            </a:r>
            <a:r>
              <a:rPr lang="en-GB" sz="2000" b="0" i="0" u="none" strike="noStrike" cap="none" dirty="0">
                <a:solidFill>
                  <a:srgbClr val="121212"/>
                </a:solidFill>
                <a:latin typeface="Helvetica Neue Light"/>
                <a:ea typeface="Helvetica Neue Light"/>
                <a:cs typeface="Helvetica Neue Light"/>
                <a:sym typeface="Helvetica Neue Light"/>
              </a:rPr>
              <a:t> </a:t>
            </a:r>
            <a:r>
              <a:rPr lang="en-GB" sz="2000" dirty="0">
                <a:solidFill>
                  <a:srgbClr val="121212"/>
                </a:solidFill>
                <a:latin typeface="Helvetica Neue Light"/>
                <a:ea typeface="Helvetica Neue Light"/>
                <a:cs typeface="Helvetica Neue Light"/>
                <a:sym typeface="Helvetica Neue Light"/>
              </a:rPr>
              <a:t>PSEINT</a:t>
            </a:r>
            <a:endParaRPr sz="1400" b="0" i="0" u="none" strike="noStrike" cap="none" dirty="0">
              <a:solidFill>
                <a:srgbClr val="121212"/>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41302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10</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59983" y="18915"/>
            <a:ext cx="7035786"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ASIGNACION DE VALORES A UN ARREGLO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767053" y="5102620"/>
            <a:ext cx="11351056" cy="1200329"/>
          </a:xfrm>
          <a:prstGeom prst="rect">
            <a:avLst/>
          </a:prstGeom>
          <a:noFill/>
        </p:spPr>
        <p:txBody>
          <a:bodyPr wrap="none" rtlCol="0">
            <a:spAutoFit/>
          </a:bodyPr>
          <a:lstStyle/>
          <a:p>
            <a:r>
              <a:rPr lang="es-AR" sz="2400" dirty="0">
                <a:solidFill>
                  <a:schemeClr val="bg1"/>
                </a:solidFill>
              </a:rPr>
              <a:t>Como vemos, simplemente debemos indicar el nombre del arreglo, el índice y su valor.</a:t>
            </a:r>
            <a:br>
              <a:rPr lang="es-AR" sz="2400" dirty="0">
                <a:solidFill>
                  <a:schemeClr val="bg1"/>
                </a:solidFill>
              </a:rPr>
            </a:br>
            <a:r>
              <a:rPr lang="es-AR" sz="2400" dirty="0">
                <a:solidFill>
                  <a:schemeClr val="bg1"/>
                </a:solidFill>
              </a:rPr>
              <a:t>Deben estar dentro de la longitud creada, es decir, que en este caso no podríamos asignar</a:t>
            </a:r>
          </a:p>
          <a:p>
            <a:r>
              <a:rPr lang="es-AR" sz="2400" dirty="0">
                <a:solidFill>
                  <a:schemeClr val="bg1"/>
                </a:solidFill>
              </a:rPr>
              <a:t>un valor al índice 5</a:t>
            </a:r>
          </a:p>
        </p:txBody>
      </p:sp>
      <p:pic>
        <p:nvPicPr>
          <p:cNvPr id="10" name="Imagen 9">
            <a:extLst>
              <a:ext uri="{FF2B5EF4-FFF2-40B4-BE49-F238E27FC236}">
                <a16:creationId xmlns:a16="http://schemas.microsoft.com/office/drawing/2014/main" id="{3312524C-73E6-F861-E57C-F43431C41DB6}"/>
              </a:ext>
            </a:extLst>
          </p:cNvPr>
          <p:cNvPicPr>
            <a:picLocks noChangeAspect="1"/>
          </p:cNvPicPr>
          <p:nvPr/>
        </p:nvPicPr>
        <p:blipFill>
          <a:blip r:embed="rId3"/>
          <a:stretch>
            <a:fillRect/>
          </a:stretch>
        </p:blipFill>
        <p:spPr>
          <a:xfrm>
            <a:off x="829624" y="920696"/>
            <a:ext cx="10305449" cy="3956358"/>
          </a:xfrm>
          <a:prstGeom prst="rect">
            <a:avLst/>
          </a:prstGeom>
        </p:spPr>
      </p:pic>
    </p:spTree>
    <p:extLst>
      <p:ext uri="{BB962C8B-B14F-4D97-AF65-F5344CB8AC3E}">
        <p14:creationId xmlns:p14="http://schemas.microsoft.com/office/powerpoint/2010/main" val="59478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11</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10054" y="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RECORRER UN ARREGLO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1035574" y="746823"/>
            <a:ext cx="10037812" cy="1938992"/>
          </a:xfrm>
          <a:prstGeom prst="rect">
            <a:avLst/>
          </a:prstGeom>
          <a:noFill/>
        </p:spPr>
        <p:txBody>
          <a:bodyPr wrap="none" rtlCol="0">
            <a:spAutoFit/>
          </a:bodyPr>
          <a:lstStyle/>
          <a:p>
            <a:r>
              <a:rPr lang="es-AR" sz="2000" dirty="0">
                <a:solidFill>
                  <a:schemeClr val="bg1"/>
                </a:solidFill>
              </a:rPr>
              <a:t>Para recorrer un arreglo, deberemos usar una estructura repetitiva, lo mas recomendable es</a:t>
            </a:r>
          </a:p>
          <a:p>
            <a:r>
              <a:rPr lang="es-AR" sz="2000" dirty="0">
                <a:solidFill>
                  <a:schemeClr val="bg1"/>
                </a:solidFill>
              </a:rPr>
              <a:t>un &lt;</a:t>
            </a:r>
            <a:r>
              <a:rPr lang="es-AR" sz="2000" b="1" dirty="0">
                <a:solidFill>
                  <a:schemeClr val="bg1"/>
                </a:solidFill>
              </a:rPr>
              <a:t>Para&gt;</a:t>
            </a:r>
            <a:r>
              <a:rPr lang="es-AR" sz="2000" dirty="0">
                <a:solidFill>
                  <a:schemeClr val="bg1"/>
                </a:solidFill>
              </a:rPr>
              <a:t> donde la variable que declararemos, se insertara en el índice haciendo que en cada</a:t>
            </a:r>
          </a:p>
          <a:p>
            <a:r>
              <a:rPr lang="es-AR" sz="2000" b="1" dirty="0">
                <a:solidFill>
                  <a:schemeClr val="bg1"/>
                </a:solidFill>
              </a:rPr>
              <a:t>iteración</a:t>
            </a:r>
            <a:r>
              <a:rPr lang="es-AR" sz="2000" dirty="0">
                <a:solidFill>
                  <a:schemeClr val="bg1"/>
                </a:solidFill>
              </a:rPr>
              <a:t> varie. N-1se usa para evitar el desbordamiento en cada iteración, es decir puede esta</a:t>
            </a:r>
          </a:p>
          <a:p>
            <a:r>
              <a:rPr lang="es-AR" sz="2000" dirty="0">
                <a:solidFill>
                  <a:schemeClr val="bg1"/>
                </a:solidFill>
              </a:rPr>
              <a:t>apuntando a una dirección fuera del arreglo.</a:t>
            </a:r>
          </a:p>
          <a:p>
            <a:br>
              <a:rPr lang="es-AR" sz="2000" b="1" dirty="0">
                <a:solidFill>
                  <a:schemeClr val="bg1"/>
                </a:solidFill>
              </a:rPr>
            </a:br>
            <a:endParaRPr lang="es-AR" sz="2000" b="1" dirty="0">
              <a:solidFill>
                <a:schemeClr val="bg1"/>
              </a:solidFill>
            </a:endParaRPr>
          </a:p>
        </p:txBody>
      </p:sp>
      <p:pic>
        <p:nvPicPr>
          <p:cNvPr id="10" name="Imagen 9">
            <a:extLst>
              <a:ext uri="{FF2B5EF4-FFF2-40B4-BE49-F238E27FC236}">
                <a16:creationId xmlns:a16="http://schemas.microsoft.com/office/drawing/2014/main" id="{48715501-507A-729A-DE2A-9401E4876DB4}"/>
              </a:ext>
            </a:extLst>
          </p:cNvPr>
          <p:cNvPicPr>
            <a:picLocks noChangeAspect="1"/>
          </p:cNvPicPr>
          <p:nvPr/>
        </p:nvPicPr>
        <p:blipFill>
          <a:blip r:embed="rId3"/>
          <a:stretch>
            <a:fillRect/>
          </a:stretch>
        </p:blipFill>
        <p:spPr>
          <a:xfrm>
            <a:off x="866208" y="2575356"/>
            <a:ext cx="5227595" cy="4282644"/>
          </a:xfrm>
          <a:prstGeom prst="rect">
            <a:avLst/>
          </a:prstGeom>
        </p:spPr>
      </p:pic>
      <p:pic>
        <p:nvPicPr>
          <p:cNvPr id="12" name="Imagen 11">
            <a:extLst>
              <a:ext uri="{FF2B5EF4-FFF2-40B4-BE49-F238E27FC236}">
                <a16:creationId xmlns:a16="http://schemas.microsoft.com/office/drawing/2014/main" id="{3397DFC4-19FB-3C52-4812-20D5F4FFCFB7}"/>
              </a:ext>
            </a:extLst>
          </p:cNvPr>
          <p:cNvPicPr>
            <a:picLocks noChangeAspect="1"/>
          </p:cNvPicPr>
          <p:nvPr/>
        </p:nvPicPr>
        <p:blipFill>
          <a:blip r:embed="rId4"/>
          <a:stretch>
            <a:fillRect/>
          </a:stretch>
        </p:blipFill>
        <p:spPr>
          <a:xfrm>
            <a:off x="6884741" y="2575356"/>
            <a:ext cx="4602938" cy="4281507"/>
          </a:xfrm>
          <a:prstGeom prst="rect">
            <a:avLst/>
          </a:prstGeom>
        </p:spPr>
      </p:pic>
    </p:spTree>
    <p:extLst>
      <p:ext uri="{BB962C8B-B14F-4D97-AF65-F5344CB8AC3E}">
        <p14:creationId xmlns:p14="http://schemas.microsoft.com/office/powerpoint/2010/main" val="358895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12</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05391" y="155372"/>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INSERTAR VALORES DESDE EL TECLADO</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981195" y="1371854"/>
            <a:ext cx="10471200" cy="1323439"/>
          </a:xfrm>
          <a:prstGeom prst="rect">
            <a:avLst/>
          </a:prstGeom>
          <a:noFill/>
        </p:spPr>
        <p:txBody>
          <a:bodyPr wrap="none" rtlCol="0">
            <a:spAutoFit/>
          </a:bodyPr>
          <a:lstStyle/>
          <a:p>
            <a:r>
              <a:rPr lang="es-AR" sz="2000" dirty="0">
                <a:solidFill>
                  <a:schemeClr val="bg1"/>
                </a:solidFill>
              </a:rPr>
              <a:t>También podemos introducir los valores por teclado, con la instrucción Leer </a:t>
            </a:r>
            <a:r>
              <a:rPr lang="es-AR" sz="2000" b="1" dirty="0">
                <a:solidFill>
                  <a:schemeClr val="bg1"/>
                </a:solidFill>
              </a:rPr>
              <a:t>nombre_arreglo[índice] </a:t>
            </a:r>
            <a:r>
              <a:rPr lang="es-AR" sz="2000" dirty="0">
                <a:solidFill>
                  <a:schemeClr val="bg1"/>
                </a:solidFill>
              </a:rPr>
              <a:t>,</a:t>
            </a:r>
            <a:br>
              <a:rPr lang="es-AR" sz="2000" dirty="0">
                <a:solidFill>
                  <a:schemeClr val="bg1"/>
                </a:solidFill>
              </a:rPr>
            </a:br>
            <a:r>
              <a:rPr lang="es-AR" sz="2000" dirty="0">
                <a:solidFill>
                  <a:schemeClr val="bg1"/>
                </a:solidFill>
              </a:rPr>
              <a:t>si queremos introducir valores en todos los </a:t>
            </a:r>
            <a:r>
              <a:rPr lang="es-AR" sz="2000" b="1" dirty="0">
                <a:solidFill>
                  <a:schemeClr val="bg1"/>
                </a:solidFill>
              </a:rPr>
              <a:t>índices</a:t>
            </a:r>
            <a:r>
              <a:rPr lang="es-AR" sz="2000" dirty="0">
                <a:solidFill>
                  <a:schemeClr val="bg1"/>
                </a:solidFill>
              </a:rPr>
              <a:t>, para ellos usaremos un </a:t>
            </a:r>
            <a:r>
              <a:rPr lang="es-AR" sz="2000" b="1" dirty="0">
                <a:solidFill>
                  <a:schemeClr val="bg1"/>
                </a:solidFill>
              </a:rPr>
              <a:t>bucle</a:t>
            </a:r>
            <a:r>
              <a:rPr lang="es-AR" sz="2000" dirty="0">
                <a:solidFill>
                  <a:schemeClr val="bg1"/>
                </a:solidFill>
              </a:rPr>
              <a:t>.</a:t>
            </a:r>
          </a:p>
          <a:p>
            <a:br>
              <a:rPr lang="es-AR" sz="2000" b="1" dirty="0">
                <a:solidFill>
                  <a:schemeClr val="bg1"/>
                </a:solidFill>
              </a:rPr>
            </a:br>
            <a:endParaRPr lang="es-AR" sz="2000" b="1" dirty="0">
              <a:solidFill>
                <a:schemeClr val="bg1"/>
              </a:solidFill>
            </a:endParaRPr>
          </a:p>
        </p:txBody>
      </p:sp>
      <p:pic>
        <p:nvPicPr>
          <p:cNvPr id="8" name="Imagen 7">
            <a:extLst>
              <a:ext uri="{FF2B5EF4-FFF2-40B4-BE49-F238E27FC236}">
                <a16:creationId xmlns:a16="http://schemas.microsoft.com/office/drawing/2014/main" id="{6AF3B4F9-85A0-1F75-C559-D979F9D10B31}"/>
              </a:ext>
            </a:extLst>
          </p:cNvPr>
          <p:cNvPicPr>
            <a:picLocks noChangeAspect="1"/>
          </p:cNvPicPr>
          <p:nvPr/>
        </p:nvPicPr>
        <p:blipFill>
          <a:blip r:embed="rId3"/>
          <a:stretch>
            <a:fillRect/>
          </a:stretch>
        </p:blipFill>
        <p:spPr>
          <a:xfrm>
            <a:off x="200280" y="2332653"/>
            <a:ext cx="6098559" cy="4525347"/>
          </a:xfrm>
          <a:prstGeom prst="rect">
            <a:avLst/>
          </a:prstGeom>
        </p:spPr>
      </p:pic>
      <p:pic>
        <p:nvPicPr>
          <p:cNvPr id="13" name="Imagen 12">
            <a:extLst>
              <a:ext uri="{FF2B5EF4-FFF2-40B4-BE49-F238E27FC236}">
                <a16:creationId xmlns:a16="http://schemas.microsoft.com/office/drawing/2014/main" id="{60F67206-663D-16DE-BA60-4B3F7A7AD60F}"/>
              </a:ext>
            </a:extLst>
          </p:cNvPr>
          <p:cNvPicPr>
            <a:picLocks noChangeAspect="1"/>
          </p:cNvPicPr>
          <p:nvPr/>
        </p:nvPicPr>
        <p:blipFill>
          <a:blip r:embed="rId4"/>
          <a:stretch>
            <a:fillRect/>
          </a:stretch>
        </p:blipFill>
        <p:spPr>
          <a:xfrm>
            <a:off x="7079754" y="2332653"/>
            <a:ext cx="4741547" cy="4525347"/>
          </a:xfrm>
          <a:prstGeom prst="rect">
            <a:avLst/>
          </a:prstGeom>
        </p:spPr>
      </p:pic>
    </p:spTree>
    <p:extLst>
      <p:ext uri="{BB962C8B-B14F-4D97-AF65-F5344CB8AC3E}">
        <p14:creationId xmlns:p14="http://schemas.microsoft.com/office/powerpoint/2010/main" val="152856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13</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027652" y="59020"/>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DIMENSION DINAMICA</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755160" y="860022"/>
            <a:ext cx="11273051" cy="1631216"/>
          </a:xfrm>
          <a:prstGeom prst="rect">
            <a:avLst/>
          </a:prstGeom>
          <a:noFill/>
        </p:spPr>
        <p:txBody>
          <a:bodyPr wrap="square" rtlCol="0">
            <a:spAutoFit/>
          </a:bodyPr>
          <a:lstStyle/>
          <a:p>
            <a:r>
              <a:rPr lang="es-ES" sz="2000" dirty="0">
                <a:solidFill>
                  <a:schemeClr val="bg1"/>
                </a:solidFill>
              </a:rPr>
              <a:t>Por último, en otros lenguajes de programación se puede saber el tamaño de un </a:t>
            </a:r>
            <a:r>
              <a:rPr lang="es-ES" sz="2000" b="1" dirty="0">
                <a:solidFill>
                  <a:schemeClr val="bg1"/>
                </a:solidFill>
              </a:rPr>
              <a:t>array</a:t>
            </a:r>
            <a:r>
              <a:rPr lang="es-ES" sz="2000" dirty="0">
                <a:solidFill>
                  <a:schemeClr val="bg1"/>
                </a:solidFill>
              </a:rPr>
              <a:t> o </a:t>
            </a:r>
            <a:r>
              <a:rPr lang="es-ES" sz="2000" b="1" dirty="0">
                <a:solidFill>
                  <a:schemeClr val="bg1"/>
                </a:solidFill>
              </a:rPr>
              <a:t>arreglo</a:t>
            </a:r>
            <a:r>
              <a:rPr lang="es-ES" sz="2000" dirty="0">
                <a:solidFill>
                  <a:schemeClr val="bg1"/>
                </a:solidFill>
              </a:rPr>
              <a:t>, con un método. En pseudocódigo esto no existe, pero lo que podemos hacer para ello, es usar una constante para indicar el tamaño. La mayor ventaja es que si cambiamos el tamaño de un array o arreglo, solo deberemos cambiar en un lugar y no en todos.</a:t>
            </a:r>
            <a:br>
              <a:rPr lang="es-AR" sz="2000" b="1" dirty="0">
                <a:solidFill>
                  <a:schemeClr val="bg1"/>
                </a:solidFill>
              </a:rPr>
            </a:br>
            <a:endParaRPr lang="es-AR" sz="2000" b="1" dirty="0">
              <a:solidFill>
                <a:schemeClr val="bg1"/>
              </a:solidFill>
            </a:endParaRPr>
          </a:p>
        </p:txBody>
      </p:sp>
      <p:pic>
        <p:nvPicPr>
          <p:cNvPr id="3" name="Imagen 2">
            <a:extLst>
              <a:ext uri="{FF2B5EF4-FFF2-40B4-BE49-F238E27FC236}">
                <a16:creationId xmlns:a16="http://schemas.microsoft.com/office/drawing/2014/main" id="{844DEC7A-7E34-473B-DECC-A3A31C998D1B}"/>
              </a:ext>
            </a:extLst>
          </p:cNvPr>
          <p:cNvPicPr>
            <a:picLocks noChangeAspect="1"/>
          </p:cNvPicPr>
          <p:nvPr/>
        </p:nvPicPr>
        <p:blipFill>
          <a:blip r:embed="rId3"/>
          <a:stretch>
            <a:fillRect/>
          </a:stretch>
        </p:blipFill>
        <p:spPr>
          <a:xfrm>
            <a:off x="1246817" y="2306473"/>
            <a:ext cx="9418647" cy="4551528"/>
          </a:xfrm>
          <a:prstGeom prst="rect">
            <a:avLst/>
          </a:prstGeom>
        </p:spPr>
      </p:pic>
    </p:spTree>
    <p:extLst>
      <p:ext uri="{BB962C8B-B14F-4D97-AF65-F5344CB8AC3E}">
        <p14:creationId xmlns:p14="http://schemas.microsoft.com/office/powerpoint/2010/main" val="8635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14</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a:extLst>
              <a:ext uri="{FF2B5EF4-FFF2-40B4-BE49-F238E27FC236}">
                <a16:creationId xmlns:a16="http://schemas.microsoft.com/office/drawing/2014/main" id="{E7507017-2D1A-A473-02C5-B95427CCB001}"/>
              </a:ext>
            </a:extLst>
          </p:cNvPr>
          <p:cNvPicPr>
            <a:picLocks noChangeAspect="1"/>
          </p:cNvPicPr>
          <p:nvPr/>
        </p:nvPicPr>
        <p:blipFill>
          <a:blip r:embed="rId3"/>
          <a:stretch>
            <a:fillRect/>
          </a:stretch>
        </p:blipFill>
        <p:spPr>
          <a:xfrm>
            <a:off x="1" y="1"/>
            <a:ext cx="12192000" cy="6858000"/>
          </a:xfrm>
          <a:prstGeom prst="rect">
            <a:avLst/>
          </a:prstGeom>
        </p:spPr>
      </p:pic>
    </p:spTree>
    <p:extLst>
      <p:ext uri="{BB962C8B-B14F-4D97-AF65-F5344CB8AC3E}">
        <p14:creationId xmlns:p14="http://schemas.microsoft.com/office/powerpoint/2010/main" val="283782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15</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a:extLst>
              <a:ext uri="{FF2B5EF4-FFF2-40B4-BE49-F238E27FC236}">
                <a16:creationId xmlns:a16="http://schemas.microsoft.com/office/drawing/2014/main" id="{234D5EA0-811D-3CA6-6E4A-562D700F3110}"/>
              </a:ext>
            </a:extLst>
          </p:cNvPr>
          <p:cNvPicPr>
            <a:picLocks noChangeAspect="1"/>
          </p:cNvPicPr>
          <p:nvPr/>
        </p:nvPicPr>
        <p:blipFill>
          <a:blip r:embed="rId3"/>
          <a:stretch>
            <a:fillRect/>
          </a:stretch>
        </p:blipFill>
        <p:spPr>
          <a:xfrm>
            <a:off x="1" y="1"/>
            <a:ext cx="12192000" cy="6845640"/>
          </a:xfrm>
          <a:prstGeom prst="rect">
            <a:avLst/>
          </a:prstGeom>
        </p:spPr>
      </p:pic>
    </p:spTree>
    <p:extLst>
      <p:ext uri="{BB962C8B-B14F-4D97-AF65-F5344CB8AC3E}">
        <p14:creationId xmlns:p14="http://schemas.microsoft.com/office/powerpoint/2010/main" val="126884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16</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6968E075-AAD8-3361-FAF5-BC9ADBB88EAF}"/>
              </a:ext>
            </a:extLst>
          </p:cNvPr>
          <p:cNvPicPr>
            <a:picLocks noChangeAspect="1"/>
          </p:cNvPicPr>
          <p:nvPr/>
        </p:nvPicPr>
        <p:blipFill>
          <a:blip r:embed="rId3"/>
          <a:stretch>
            <a:fillRect/>
          </a:stretch>
        </p:blipFill>
        <p:spPr>
          <a:xfrm>
            <a:off x="0" y="-27672"/>
            <a:ext cx="12192000" cy="6885672"/>
          </a:xfrm>
          <a:prstGeom prst="rect">
            <a:avLst/>
          </a:prstGeom>
        </p:spPr>
      </p:pic>
    </p:spTree>
    <p:extLst>
      <p:ext uri="{BB962C8B-B14F-4D97-AF65-F5344CB8AC3E}">
        <p14:creationId xmlns:p14="http://schemas.microsoft.com/office/powerpoint/2010/main" val="130534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7000">
              <a:srgbClr val="FFFF00">
                <a:lumMod val="75000"/>
                <a:lumOff val="25000"/>
              </a:srgbClr>
            </a:gs>
            <a:gs pos="84000">
              <a:schemeClr val="accent1">
                <a:lumMod val="95000"/>
                <a:lumOff val="5000"/>
              </a:schemeClr>
            </a:gs>
            <a:gs pos="100000">
              <a:schemeClr val="accent1">
                <a:lumMod val="60000"/>
              </a:schemeClr>
            </a:gs>
          </a:gsLst>
          <a:lin ang="18900000" scaled="1"/>
        </a:gradFill>
        <a:effectLst/>
      </p:bgPr>
    </p:bg>
    <p:spTree>
      <p:nvGrpSpPr>
        <p:cNvPr id="1" name="Shape 600"/>
        <p:cNvGrpSpPr/>
        <p:nvPr/>
      </p:nvGrpSpPr>
      <p:grpSpPr>
        <a:xfrm>
          <a:off x="0" y="0"/>
          <a:ext cx="0" cy="0"/>
          <a:chOff x="0" y="0"/>
          <a:chExt cx="0" cy="0"/>
        </a:xfrm>
      </p:grpSpPr>
      <p:sp>
        <p:nvSpPr>
          <p:cNvPr id="601" name="Google Shape;601;p93"/>
          <p:cNvSpPr txBox="1"/>
          <p:nvPr/>
        </p:nvSpPr>
        <p:spPr>
          <a:xfrm>
            <a:off x="2106452" y="311966"/>
            <a:ext cx="7312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chemeClr val="bg1"/>
                </a:solidFill>
                <a:latin typeface="Anton"/>
                <a:ea typeface="Anton"/>
                <a:cs typeface="Anton"/>
                <a:sym typeface="Anton"/>
              </a:rPr>
              <a:t>¡VAMOS A PRACTICAR LO VISTO!</a:t>
            </a:r>
            <a:endParaRPr sz="4800" i="1" dirty="0">
              <a:solidFill>
                <a:schemeClr val="bg1"/>
              </a:solidFill>
              <a:latin typeface="Anton"/>
              <a:ea typeface="Anton"/>
              <a:cs typeface="Anton"/>
              <a:sym typeface="Anton"/>
            </a:endParaRPr>
          </a:p>
        </p:txBody>
      </p:sp>
      <p:pic>
        <p:nvPicPr>
          <p:cNvPr id="604" name="Google Shape;604;p93"/>
          <p:cNvPicPr preferRelativeResize="0"/>
          <p:nvPr/>
        </p:nvPicPr>
        <p:blipFill>
          <a:blip r:embed="rId3">
            <a:alphaModFix/>
          </a:blip>
          <a:stretch>
            <a:fillRect/>
          </a:stretch>
        </p:blipFill>
        <p:spPr>
          <a:xfrm>
            <a:off x="2506283" y="1808983"/>
            <a:ext cx="7312000" cy="4423866"/>
          </a:xfrm>
          <a:prstGeom prst="rect">
            <a:avLst/>
          </a:prstGeom>
          <a:noFill/>
          <a:ln>
            <a:noFill/>
          </a:ln>
        </p:spPr>
      </p:pic>
      <p:pic>
        <p:nvPicPr>
          <p:cNvPr id="2" name="Picture 2">
            <a:extLst>
              <a:ext uri="{FF2B5EF4-FFF2-40B4-BE49-F238E27FC236}">
                <a16:creationId xmlns:a16="http://schemas.microsoft.com/office/drawing/2014/main" id="{C88D7A47-336B-B0D9-7270-541BB0811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18</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387528" y="311966"/>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N1</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326703" y="1761262"/>
            <a:ext cx="9534199" cy="2554545"/>
          </a:xfrm>
          <a:prstGeom prst="rect">
            <a:avLst/>
          </a:prstGeom>
          <a:noFill/>
        </p:spPr>
        <p:txBody>
          <a:bodyPr wrap="square" rtlCol="0">
            <a:spAutoFit/>
          </a:bodyPr>
          <a:lstStyle/>
          <a:p>
            <a:r>
              <a:rPr lang="es-AR" sz="3200" dirty="0">
                <a:solidFill>
                  <a:schemeClr val="bg1"/>
                </a:solidFill>
              </a:rPr>
              <a:t>Se solicita crear un programa que pida las calificaciones de un alumno y al final nos devuelva el promedio de las calificaciones </a:t>
            </a:r>
          </a:p>
          <a:p>
            <a:endParaRPr lang="es-AR" sz="3200" dirty="0">
              <a:solidFill>
                <a:schemeClr val="bg1"/>
              </a:solidFill>
            </a:endParaRPr>
          </a:p>
          <a:p>
            <a:r>
              <a:rPr lang="es-AR" sz="3200" dirty="0">
                <a:solidFill>
                  <a:schemeClr val="bg1"/>
                </a:solidFill>
              </a:rPr>
              <a:t>Para este ejercicios se requiere el uso de </a:t>
            </a:r>
            <a:r>
              <a:rPr lang="es-AR" sz="3200" b="1" dirty="0">
                <a:solidFill>
                  <a:schemeClr val="bg1"/>
                </a:solidFill>
              </a:rPr>
              <a:t>arreglos</a:t>
            </a:r>
            <a:r>
              <a:rPr lang="es-AR" sz="3200" dirty="0">
                <a:solidFill>
                  <a:schemeClr val="bg1"/>
                </a:solidFill>
              </a:rPr>
              <a:t>.</a:t>
            </a:r>
          </a:p>
        </p:txBody>
      </p:sp>
    </p:spTree>
    <p:extLst>
      <p:ext uri="{BB962C8B-B14F-4D97-AF65-F5344CB8AC3E}">
        <p14:creationId xmlns:p14="http://schemas.microsoft.com/office/powerpoint/2010/main" val="413005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19</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69164" y="78472"/>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N2</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663352" y="907239"/>
            <a:ext cx="10860902" cy="1384995"/>
          </a:xfrm>
          <a:prstGeom prst="rect">
            <a:avLst/>
          </a:prstGeom>
          <a:noFill/>
        </p:spPr>
        <p:txBody>
          <a:bodyPr wrap="square" rtlCol="0">
            <a:spAutoFit/>
          </a:bodyPr>
          <a:lstStyle/>
          <a:p>
            <a:r>
              <a:rPr lang="es-AR" sz="3200" dirty="0">
                <a:solidFill>
                  <a:schemeClr val="bg1"/>
                </a:solidFill>
              </a:rPr>
              <a:t>Calcular el numero mayor y menor de un arreglo. Al final imprimir por pantalla dichos numeros</a:t>
            </a:r>
          </a:p>
          <a:p>
            <a:endParaRPr lang="es-AR" sz="2000" dirty="0">
              <a:solidFill>
                <a:schemeClr val="bg1"/>
              </a:solidFill>
            </a:endParaRPr>
          </a:p>
        </p:txBody>
      </p:sp>
      <p:pic>
        <p:nvPicPr>
          <p:cNvPr id="7" name="Imagen 6">
            <a:extLst>
              <a:ext uri="{FF2B5EF4-FFF2-40B4-BE49-F238E27FC236}">
                <a16:creationId xmlns:a16="http://schemas.microsoft.com/office/drawing/2014/main" id="{DCF229E0-CADD-0CE0-C403-7F4EC42EFC0E}"/>
              </a:ext>
            </a:extLst>
          </p:cNvPr>
          <p:cNvPicPr>
            <a:picLocks noChangeAspect="1"/>
          </p:cNvPicPr>
          <p:nvPr/>
        </p:nvPicPr>
        <p:blipFill>
          <a:blip r:embed="rId3"/>
          <a:stretch>
            <a:fillRect/>
          </a:stretch>
        </p:blipFill>
        <p:spPr>
          <a:xfrm>
            <a:off x="1920712" y="2211528"/>
            <a:ext cx="8350575" cy="4652239"/>
          </a:xfrm>
          <a:prstGeom prst="rect">
            <a:avLst/>
          </a:prstGeom>
        </p:spPr>
      </p:pic>
    </p:spTree>
    <p:extLst>
      <p:ext uri="{BB962C8B-B14F-4D97-AF65-F5344CB8AC3E}">
        <p14:creationId xmlns:p14="http://schemas.microsoft.com/office/powerpoint/2010/main" val="402000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15"/>
        <p:cNvGrpSpPr/>
        <p:nvPr/>
      </p:nvGrpSpPr>
      <p:grpSpPr>
        <a:xfrm>
          <a:off x="0" y="0"/>
          <a:ext cx="0" cy="0"/>
          <a:chOff x="0" y="0"/>
          <a:chExt cx="0" cy="0"/>
        </a:xfrm>
      </p:grpSpPr>
      <p:sp>
        <p:nvSpPr>
          <p:cNvPr id="216" name="Google Shape;216;p55"/>
          <p:cNvSpPr txBox="1"/>
          <p:nvPr/>
        </p:nvSpPr>
        <p:spPr>
          <a:xfrm>
            <a:off x="5342067" y="1513000"/>
            <a:ext cx="6600400" cy="3832000"/>
          </a:xfrm>
          <a:prstGeom prst="rect">
            <a:avLst/>
          </a:prstGeom>
          <a:noFill/>
          <a:ln>
            <a:noFill/>
          </a:ln>
        </p:spPr>
        <p:txBody>
          <a:bodyPr spcFirstLastPara="1" wrap="square" lIns="121900" tIns="121900" rIns="121900" bIns="121900" anchor="ctr" anchorCtr="0">
            <a:noAutofit/>
          </a:bodyPr>
          <a:lstStyle/>
          <a:p>
            <a:pPr marL="609585" indent="-457189">
              <a:lnSpc>
                <a:spcPct val="115000"/>
              </a:lnSpc>
              <a:spcBef>
                <a:spcPts val="1333"/>
              </a:spcBef>
              <a:buClr>
                <a:srgbClr val="000000"/>
              </a:buClr>
              <a:buSzPts val="1800"/>
              <a:buFont typeface="Arial"/>
              <a:buChar char="●"/>
            </a:pPr>
            <a:r>
              <a:rPr lang="en-US" sz="2400" dirty="0" err="1">
                <a:solidFill>
                  <a:srgbClr val="000000"/>
                </a:solidFill>
                <a:latin typeface="Helvetica Neue Light"/>
                <a:sym typeface="Helvetica Neue Light"/>
              </a:rPr>
              <a:t>Definir</a:t>
            </a:r>
            <a:r>
              <a:rPr lang="en-US" sz="2400" b="1" dirty="0">
                <a:solidFill>
                  <a:srgbClr val="000000"/>
                </a:solidFill>
                <a:latin typeface="Helvetica Neue Light"/>
                <a:sym typeface="Helvetica Neue Light"/>
              </a:rPr>
              <a:t> </a:t>
            </a:r>
            <a:r>
              <a:rPr lang="en-US" sz="2400" b="1" dirty="0" err="1">
                <a:solidFill>
                  <a:srgbClr val="000000"/>
                </a:solidFill>
                <a:latin typeface="Helvetica Neue Light"/>
                <a:sym typeface="Helvetica Neue Light"/>
              </a:rPr>
              <a:t>Arreglos</a:t>
            </a:r>
            <a:r>
              <a:rPr lang="en-US" sz="2400" b="1" dirty="0">
                <a:solidFill>
                  <a:srgbClr val="000000"/>
                </a:solidFill>
                <a:latin typeface="Helvetica Neue Light"/>
                <a:sym typeface="Helvetica Neue Light"/>
              </a:rPr>
              <a:t> </a:t>
            </a:r>
            <a:r>
              <a:rPr lang="en-US" sz="2400" dirty="0">
                <a:solidFill>
                  <a:srgbClr val="000000"/>
                </a:solidFill>
                <a:latin typeface="Helvetica Neue Light"/>
                <a:sym typeface="Helvetica Neue Light"/>
              </a:rPr>
              <a:t>en </a:t>
            </a:r>
            <a:r>
              <a:rPr lang="en-US" sz="2400" dirty="0" err="1">
                <a:solidFill>
                  <a:srgbClr val="000000"/>
                </a:solidFill>
                <a:latin typeface="Helvetica Neue Light"/>
                <a:sym typeface="Helvetica Neue Light"/>
              </a:rPr>
              <a:t>Pseint</a:t>
            </a:r>
            <a:endParaRPr lang="en-US"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n-US" sz="2400" dirty="0" err="1">
                <a:solidFill>
                  <a:srgbClr val="000000"/>
                </a:solidFill>
                <a:latin typeface="Helvetica Neue Light"/>
                <a:sym typeface="Helvetica Neue Light"/>
              </a:rPr>
              <a:t>Asignar</a:t>
            </a:r>
            <a:r>
              <a:rPr lang="en-US" sz="2400" dirty="0">
                <a:solidFill>
                  <a:srgbClr val="000000"/>
                </a:solidFill>
                <a:latin typeface="Helvetica Neue Light"/>
                <a:sym typeface="Helvetica Neue Light"/>
              </a:rPr>
              <a:t> </a:t>
            </a:r>
            <a:r>
              <a:rPr lang="en-US" sz="2400" dirty="0" err="1">
                <a:solidFill>
                  <a:srgbClr val="000000"/>
                </a:solidFill>
                <a:latin typeface="Helvetica Neue Light"/>
                <a:sym typeface="Helvetica Neue Light"/>
              </a:rPr>
              <a:t>valores</a:t>
            </a:r>
            <a:r>
              <a:rPr lang="en-US" sz="2400" dirty="0">
                <a:solidFill>
                  <a:srgbClr val="000000"/>
                </a:solidFill>
                <a:latin typeface="Helvetica Neue Light"/>
                <a:sym typeface="Helvetica Neue Light"/>
              </a:rPr>
              <a:t> a un</a:t>
            </a:r>
            <a:r>
              <a:rPr lang="en-US" sz="2400" b="1" dirty="0">
                <a:solidFill>
                  <a:srgbClr val="000000"/>
                </a:solidFill>
                <a:latin typeface="Helvetica Neue Light"/>
                <a:sym typeface="Helvetica Neue Light"/>
              </a:rPr>
              <a:t> </a:t>
            </a:r>
            <a:r>
              <a:rPr lang="en-US" sz="2400" b="1" dirty="0" err="1">
                <a:solidFill>
                  <a:srgbClr val="000000"/>
                </a:solidFill>
                <a:latin typeface="Helvetica Neue Light"/>
                <a:sym typeface="Helvetica Neue Light"/>
              </a:rPr>
              <a:t>Arreglo</a:t>
            </a:r>
            <a:r>
              <a:rPr lang="en-US" sz="2400" b="1" dirty="0">
                <a:solidFill>
                  <a:srgbClr val="000000"/>
                </a:solidFill>
                <a:latin typeface="Helvetica Neue Light"/>
                <a:sym typeface="Helvetica Neue Light"/>
              </a:rPr>
              <a:t> </a:t>
            </a:r>
            <a:r>
              <a:rPr lang="en-US" sz="2400" dirty="0">
                <a:solidFill>
                  <a:srgbClr val="000000"/>
                </a:solidFill>
                <a:latin typeface="Helvetica Neue Light"/>
                <a:sym typeface="Helvetica Neue Light"/>
              </a:rPr>
              <a:t>en </a:t>
            </a:r>
            <a:r>
              <a:rPr lang="en-US" sz="2400" dirty="0" err="1">
                <a:solidFill>
                  <a:srgbClr val="000000"/>
                </a:solidFill>
                <a:latin typeface="Helvetica Neue Light"/>
                <a:sym typeface="Helvetica Neue Light"/>
              </a:rPr>
              <a:t>Pseint</a:t>
            </a:r>
            <a:endParaRPr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s-ES" sz="2400" dirty="0">
                <a:solidFill>
                  <a:srgbClr val="000000"/>
                </a:solidFill>
                <a:latin typeface="Helvetica Neue Light"/>
                <a:sym typeface="Helvetica Neue Light"/>
              </a:rPr>
              <a:t>Aprender como acceder a un </a:t>
            </a:r>
            <a:r>
              <a:rPr lang="es-ES" sz="2400" b="1" dirty="0">
                <a:solidFill>
                  <a:srgbClr val="000000"/>
                </a:solidFill>
                <a:latin typeface="Helvetica Neue Light"/>
                <a:sym typeface="Helvetica Neue Light"/>
              </a:rPr>
              <a:t>Arreglo</a:t>
            </a:r>
            <a:r>
              <a:rPr lang="es-ES" sz="2400" dirty="0">
                <a:solidFill>
                  <a:srgbClr val="000000"/>
                </a:solidFill>
                <a:latin typeface="Helvetica Neue Light"/>
                <a:sym typeface="Helvetica Neue Light"/>
              </a:rPr>
              <a:t> y recorrerlo</a:t>
            </a:r>
          </a:p>
        </p:txBody>
      </p:sp>
      <p:sp>
        <p:nvSpPr>
          <p:cNvPr id="218" name="Google Shape;218;p55"/>
          <p:cNvSpPr txBox="1"/>
          <p:nvPr/>
        </p:nvSpPr>
        <p:spPr>
          <a:xfrm>
            <a:off x="498467" y="3542533"/>
            <a:ext cx="48436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n-GB" sz="4000" i="1" dirty="0">
                <a:solidFill>
                  <a:srgbClr val="000000"/>
                </a:solidFill>
                <a:latin typeface="Anton"/>
                <a:ea typeface="Anton"/>
                <a:cs typeface="Anton"/>
                <a:sym typeface="Anton"/>
              </a:rPr>
              <a:t>OBJETIVOS DE LA CLASE</a:t>
            </a:r>
            <a:endParaRPr sz="4000" i="1" dirty="0">
              <a:solidFill>
                <a:srgbClr val="000000"/>
              </a:solidFill>
              <a:latin typeface="Anton"/>
              <a:ea typeface="Anton"/>
              <a:cs typeface="Anton"/>
              <a:sym typeface="Anton"/>
            </a:endParaRPr>
          </a:p>
        </p:txBody>
      </p:sp>
      <p:pic>
        <p:nvPicPr>
          <p:cNvPr id="219" name="Google Shape;219;p55"/>
          <p:cNvPicPr preferRelativeResize="0"/>
          <p:nvPr/>
        </p:nvPicPr>
        <p:blipFill rotWithShape="1">
          <a:blip r:embed="rId3">
            <a:alphaModFix/>
          </a:blip>
          <a:srcRect/>
          <a:stretch/>
        </p:blipFill>
        <p:spPr>
          <a:xfrm>
            <a:off x="2148918" y="1919401"/>
            <a:ext cx="1582033" cy="1582033"/>
          </a:xfrm>
          <a:prstGeom prst="rect">
            <a:avLst/>
          </a:prstGeom>
          <a:noFill/>
          <a:ln>
            <a:noFill/>
          </a:ln>
        </p:spPr>
      </p:pic>
      <p:pic>
        <p:nvPicPr>
          <p:cNvPr id="2" name="Picture 2">
            <a:extLst>
              <a:ext uri="{FF2B5EF4-FFF2-40B4-BE49-F238E27FC236}">
                <a16:creationId xmlns:a16="http://schemas.microsoft.com/office/drawing/2014/main" id="{A38262AD-8298-46C9-9933-CD65714BBC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20</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55516" y="50727"/>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N3</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582848" y="799490"/>
            <a:ext cx="10356244" cy="1877437"/>
          </a:xfrm>
          <a:prstGeom prst="rect">
            <a:avLst/>
          </a:prstGeom>
          <a:noFill/>
        </p:spPr>
        <p:txBody>
          <a:bodyPr wrap="square" rtlCol="0">
            <a:spAutoFit/>
          </a:bodyPr>
          <a:lstStyle/>
          <a:p>
            <a:r>
              <a:rPr lang="es-AR" sz="3200" dirty="0">
                <a:solidFill>
                  <a:schemeClr val="bg1"/>
                </a:solidFill>
              </a:rPr>
              <a:t>Se solicita crear un programa que pida n numeros al usuario y al final imprima la cantidad de: numeros positivos, numeros negativos y numeros neutros (0).</a:t>
            </a:r>
          </a:p>
          <a:p>
            <a:endParaRPr lang="es-AR" sz="2000" dirty="0">
              <a:solidFill>
                <a:schemeClr val="bg1"/>
              </a:solidFill>
            </a:endParaRPr>
          </a:p>
        </p:txBody>
      </p:sp>
      <p:pic>
        <p:nvPicPr>
          <p:cNvPr id="9" name="Imagen 8">
            <a:extLst>
              <a:ext uri="{FF2B5EF4-FFF2-40B4-BE49-F238E27FC236}">
                <a16:creationId xmlns:a16="http://schemas.microsoft.com/office/drawing/2014/main" id="{63EA217E-EC06-57F8-FFC9-BB12576A7770}"/>
              </a:ext>
            </a:extLst>
          </p:cNvPr>
          <p:cNvPicPr>
            <a:picLocks noChangeAspect="1"/>
          </p:cNvPicPr>
          <p:nvPr/>
        </p:nvPicPr>
        <p:blipFill>
          <a:blip r:embed="rId3"/>
          <a:stretch>
            <a:fillRect/>
          </a:stretch>
        </p:blipFill>
        <p:spPr>
          <a:xfrm>
            <a:off x="2280286" y="2431395"/>
            <a:ext cx="7778113" cy="4434516"/>
          </a:xfrm>
          <a:prstGeom prst="rect">
            <a:avLst/>
          </a:prstGeom>
        </p:spPr>
      </p:pic>
    </p:spTree>
    <p:extLst>
      <p:ext uri="{BB962C8B-B14F-4D97-AF65-F5344CB8AC3E}">
        <p14:creationId xmlns:p14="http://schemas.microsoft.com/office/powerpoint/2010/main" val="1576562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21</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319289" y="118453"/>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N4</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435037" y="942336"/>
            <a:ext cx="9671294" cy="1877437"/>
          </a:xfrm>
          <a:prstGeom prst="rect">
            <a:avLst/>
          </a:prstGeom>
          <a:noFill/>
        </p:spPr>
        <p:txBody>
          <a:bodyPr wrap="square" rtlCol="0">
            <a:spAutoFit/>
          </a:bodyPr>
          <a:lstStyle/>
          <a:p>
            <a:r>
              <a:rPr lang="es-AR" sz="3200" dirty="0">
                <a:solidFill>
                  <a:schemeClr val="bg1"/>
                </a:solidFill>
              </a:rPr>
              <a:t>Se solicita crear un programa que pida la dimensión de un arreglo, y luego este arreglo se debe autocompletar con numeros al azar e imprimirlos por pantalla.</a:t>
            </a:r>
          </a:p>
          <a:p>
            <a:endParaRPr lang="es-AR" sz="2000" dirty="0">
              <a:solidFill>
                <a:schemeClr val="bg1"/>
              </a:solidFill>
            </a:endParaRPr>
          </a:p>
        </p:txBody>
      </p:sp>
      <p:pic>
        <p:nvPicPr>
          <p:cNvPr id="7" name="Imagen 6">
            <a:extLst>
              <a:ext uri="{FF2B5EF4-FFF2-40B4-BE49-F238E27FC236}">
                <a16:creationId xmlns:a16="http://schemas.microsoft.com/office/drawing/2014/main" id="{2EDE32AB-8BDB-4614-347E-55C1627FD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70" y="3196359"/>
            <a:ext cx="7323282" cy="3661641"/>
          </a:xfrm>
          <a:prstGeom prst="rect">
            <a:avLst/>
          </a:prstGeom>
        </p:spPr>
      </p:pic>
    </p:spTree>
    <p:extLst>
      <p:ext uri="{BB962C8B-B14F-4D97-AF65-F5344CB8AC3E}">
        <p14:creationId xmlns:p14="http://schemas.microsoft.com/office/powerpoint/2010/main" val="2462868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22</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42119" y="210448"/>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N5</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1135018" y="1103902"/>
            <a:ext cx="9671294" cy="1877437"/>
          </a:xfrm>
          <a:prstGeom prst="rect">
            <a:avLst/>
          </a:prstGeom>
          <a:noFill/>
        </p:spPr>
        <p:txBody>
          <a:bodyPr wrap="square" rtlCol="0">
            <a:spAutoFit/>
          </a:bodyPr>
          <a:lstStyle/>
          <a:p>
            <a:r>
              <a:rPr lang="es-AR" sz="3200" dirty="0">
                <a:solidFill>
                  <a:schemeClr val="bg1"/>
                </a:solidFill>
              </a:rPr>
              <a:t>Crear un vector de 5 elementos de cadena de caracteres, inicializar el vector con datos leídos por teclado. Al final imprimir por pantalla el arreglo pero en orden inverso.</a:t>
            </a:r>
          </a:p>
          <a:p>
            <a:endParaRPr lang="es-AR" sz="2000" dirty="0">
              <a:solidFill>
                <a:schemeClr val="bg1"/>
              </a:solidFill>
            </a:endParaRPr>
          </a:p>
        </p:txBody>
      </p:sp>
      <p:pic>
        <p:nvPicPr>
          <p:cNvPr id="7" name="Imagen 6">
            <a:extLst>
              <a:ext uri="{FF2B5EF4-FFF2-40B4-BE49-F238E27FC236}">
                <a16:creationId xmlns:a16="http://schemas.microsoft.com/office/drawing/2014/main" id="{4F66E069-4044-FACF-4164-C18B3BA54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171" y="3089679"/>
            <a:ext cx="5577515" cy="3538237"/>
          </a:xfrm>
          <a:prstGeom prst="rect">
            <a:avLst/>
          </a:prstGeom>
        </p:spPr>
      </p:pic>
    </p:spTree>
    <p:extLst>
      <p:ext uri="{BB962C8B-B14F-4D97-AF65-F5344CB8AC3E}">
        <p14:creationId xmlns:p14="http://schemas.microsoft.com/office/powerpoint/2010/main" val="342912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23</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196460" y="-65279"/>
            <a:ext cx="6840477"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b="0" i="1" u="sng" strike="noStrike" cap="none" dirty="0">
                <a:solidFill>
                  <a:srgbClr val="121212"/>
                </a:solidFill>
                <a:latin typeface="Anton"/>
                <a:ea typeface="Anton"/>
                <a:cs typeface="Anton"/>
                <a:sym typeface="Anton"/>
              </a:rPr>
              <a:t>EJERCICIO N6</a:t>
            </a:r>
            <a:endParaRPr sz="3600" b="0" i="1" u="sng" strike="noStrike" cap="none" dirty="0">
              <a:solidFill>
                <a:srgbClr val="121212"/>
              </a:solidFill>
              <a:latin typeface="Anton"/>
              <a:ea typeface="Anton"/>
              <a:cs typeface="Anton"/>
              <a:sym typeface="Anton"/>
            </a:endParaRPr>
          </a:p>
        </p:txBody>
      </p:sp>
      <p:sp>
        <p:nvSpPr>
          <p:cNvPr id="2" name="CuadroTexto 1">
            <a:extLst>
              <a:ext uri="{FF2B5EF4-FFF2-40B4-BE49-F238E27FC236}">
                <a16:creationId xmlns:a16="http://schemas.microsoft.com/office/drawing/2014/main" id="{FBE07017-6EB3-A007-F279-1482FA64C0A6}"/>
              </a:ext>
            </a:extLst>
          </p:cNvPr>
          <p:cNvSpPr txBox="1"/>
          <p:nvPr/>
        </p:nvSpPr>
        <p:spPr>
          <a:xfrm>
            <a:off x="998540" y="682358"/>
            <a:ext cx="10451932" cy="2739211"/>
          </a:xfrm>
          <a:prstGeom prst="rect">
            <a:avLst/>
          </a:prstGeom>
          <a:noFill/>
        </p:spPr>
        <p:txBody>
          <a:bodyPr wrap="square" rtlCol="0">
            <a:spAutoFit/>
          </a:bodyPr>
          <a:lstStyle/>
          <a:p>
            <a:r>
              <a:rPr lang="es-AR" sz="3200" dirty="0">
                <a:solidFill>
                  <a:schemeClr val="bg1"/>
                </a:solidFill>
              </a:rPr>
              <a:t>Crear un programa que pida valores numéricos en dos </a:t>
            </a:r>
            <a:r>
              <a:rPr lang="es-AR" sz="3200" b="1" dirty="0">
                <a:solidFill>
                  <a:schemeClr val="bg1"/>
                </a:solidFill>
              </a:rPr>
              <a:t>Arreglos</a:t>
            </a:r>
            <a:r>
              <a:rPr lang="es-AR" sz="3200" dirty="0">
                <a:solidFill>
                  <a:schemeClr val="bg1"/>
                </a:solidFill>
              </a:rPr>
              <a:t> distintos y almacenar el resultado de la suma de los valores  de cada posición en un tercer arreglo.</a:t>
            </a:r>
          </a:p>
          <a:p>
            <a:r>
              <a:rPr lang="es-AR" sz="3200" dirty="0">
                <a:solidFill>
                  <a:schemeClr val="bg1"/>
                </a:solidFill>
              </a:rPr>
              <a:t>EJEMPLO:</a:t>
            </a:r>
            <a:br>
              <a:rPr lang="es-AR" sz="2400" dirty="0">
                <a:solidFill>
                  <a:schemeClr val="bg1"/>
                </a:solidFill>
              </a:rPr>
            </a:br>
            <a:endParaRPr lang="es-AR" sz="2400" dirty="0">
              <a:solidFill>
                <a:schemeClr val="bg1"/>
              </a:solidFill>
            </a:endParaRPr>
          </a:p>
          <a:p>
            <a:endParaRPr lang="es-AR" sz="2000" dirty="0">
              <a:solidFill>
                <a:schemeClr val="bg1"/>
              </a:solidFill>
            </a:endParaRPr>
          </a:p>
        </p:txBody>
      </p:sp>
      <p:graphicFrame>
        <p:nvGraphicFramePr>
          <p:cNvPr id="3" name="Tabla 7">
            <a:extLst>
              <a:ext uri="{FF2B5EF4-FFF2-40B4-BE49-F238E27FC236}">
                <a16:creationId xmlns:a16="http://schemas.microsoft.com/office/drawing/2014/main" id="{915B59D4-0FB9-D686-71DA-5F08BA39BE4F}"/>
              </a:ext>
            </a:extLst>
          </p:cNvPr>
          <p:cNvGraphicFramePr>
            <a:graphicFrameLocks noGrp="1"/>
          </p:cNvGraphicFramePr>
          <p:nvPr>
            <p:extLst>
              <p:ext uri="{D42A27DB-BD31-4B8C-83A1-F6EECF244321}">
                <p14:modId xmlns:p14="http://schemas.microsoft.com/office/powerpoint/2010/main" val="173695884"/>
              </p:ext>
            </p:extLst>
          </p:nvPr>
        </p:nvGraphicFramePr>
        <p:xfrm>
          <a:off x="3666112" y="3178206"/>
          <a:ext cx="3569189" cy="621634"/>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21634">
                <a:tc>
                  <a:txBody>
                    <a:bodyPr/>
                    <a:lstStyle/>
                    <a:p>
                      <a:r>
                        <a:rPr lang="es-AR" dirty="0"/>
                        <a:t>2</a:t>
                      </a:r>
                    </a:p>
                  </a:txBody>
                  <a:tcPr/>
                </a:tc>
                <a:tc>
                  <a:txBody>
                    <a:bodyPr/>
                    <a:lstStyle/>
                    <a:p>
                      <a:r>
                        <a:rPr lang="es-AR" dirty="0"/>
                        <a:t>3</a:t>
                      </a:r>
                    </a:p>
                  </a:txBody>
                  <a:tcPr/>
                </a:tc>
                <a:tc>
                  <a:txBody>
                    <a:bodyPr/>
                    <a:lstStyle/>
                    <a:p>
                      <a:r>
                        <a:rPr lang="es-AR" dirty="0"/>
                        <a:t>6</a:t>
                      </a:r>
                    </a:p>
                  </a:txBody>
                  <a:tcPr/>
                </a:tc>
                <a:tc>
                  <a:txBody>
                    <a:bodyPr/>
                    <a:lstStyle/>
                    <a:p>
                      <a:r>
                        <a:rPr lang="es-AR" dirty="0"/>
                        <a:t>9</a:t>
                      </a:r>
                    </a:p>
                  </a:txBody>
                  <a:tcPr/>
                </a:tc>
                <a:extLst>
                  <a:ext uri="{0D108BD9-81ED-4DB2-BD59-A6C34878D82A}">
                    <a16:rowId xmlns:a16="http://schemas.microsoft.com/office/drawing/2014/main" val="3376570443"/>
                  </a:ext>
                </a:extLst>
              </a:tr>
            </a:tbl>
          </a:graphicData>
        </a:graphic>
      </p:graphicFrame>
      <p:graphicFrame>
        <p:nvGraphicFramePr>
          <p:cNvPr id="8" name="Tabla 7">
            <a:extLst>
              <a:ext uri="{FF2B5EF4-FFF2-40B4-BE49-F238E27FC236}">
                <a16:creationId xmlns:a16="http://schemas.microsoft.com/office/drawing/2014/main" id="{2FF9547E-98EA-17BB-94A5-B8941ABC5ED2}"/>
              </a:ext>
            </a:extLst>
          </p:cNvPr>
          <p:cNvGraphicFramePr>
            <a:graphicFrameLocks noGrp="1"/>
          </p:cNvGraphicFramePr>
          <p:nvPr>
            <p:extLst>
              <p:ext uri="{D42A27DB-BD31-4B8C-83A1-F6EECF244321}">
                <p14:modId xmlns:p14="http://schemas.microsoft.com/office/powerpoint/2010/main" val="3676629335"/>
              </p:ext>
            </p:extLst>
          </p:nvPr>
        </p:nvGraphicFramePr>
        <p:xfrm>
          <a:off x="3666111" y="4028183"/>
          <a:ext cx="3569189" cy="652027"/>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52027">
                <a:tc>
                  <a:txBody>
                    <a:bodyPr/>
                    <a:lstStyle/>
                    <a:p>
                      <a:r>
                        <a:rPr lang="es-AR" dirty="0"/>
                        <a:t>1</a:t>
                      </a:r>
                    </a:p>
                  </a:txBody>
                  <a:tcPr/>
                </a:tc>
                <a:tc>
                  <a:txBody>
                    <a:bodyPr/>
                    <a:lstStyle/>
                    <a:p>
                      <a:r>
                        <a:rPr lang="es-AR" dirty="0"/>
                        <a:t>10</a:t>
                      </a:r>
                    </a:p>
                  </a:txBody>
                  <a:tcPr/>
                </a:tc>
                <a:tc>
                  <a:txBody>
                    <a:bodyPr/>
                    <a:lstStyle/>
                    <a:p>
                      <a:r>
                        <a:rPr lang="es-AR" dirty="0"/>
                        <a:t>9</a:t>
                      </a:r>
                    </a:p>
                  </a:txBody>
                  <a:tcPr/>
                </a:tc>
                <a:tc>
                  <a:txBody>
                    <a:bodyPr/>
                    <a:lstStyle/>
                    <a:p>
                      <a:r>
                        <a:rPr lang="es-AR" dirty="0"/>
                        <a:t>20</a:t>
                      </a:r>
                    </a:p>
                  </a:txBody>
                  <a:tcPr/>
                </a:tc>
                <a:extLst>
                  <a:ext uri="{0D108BD9-81ED-4DB2-BD59-A6C34878D82A}">
                    <a16:rowId xmlns:a16="http://schemas.microsoft.com/office/drawing/2014/main" val="3376570443"/>
                  </a:ext>
                </a:extLst>
              </a:tr>
            </a:tbl>
          </a:graphicData>
        </a:graphic>
      </p:graphicFrame>
      <p:graphicFrame>
        <p:nvGraphicFramePr>
          <p:cNvPr id="9" name="Tabla 7">
            <a:extLst>
              <a:ext uri="{FF2B5EF4-FFF2-40B4-BE49-F238E27FC236}">
                <a16:creationId xmlns:a16="http://schemas.microsoft.com/office/drawing/2014/main" id="{3E5CF3F6-6FA7-3032-7056-A68E36C0DC8A}"/>
              </a:ext>
            </a:extLst>
          </p:cNvPr>
          <p:cNvGraphicFramePr>
            <a:graphicFrameLocks noGrp="1"/>
          </p:cNvGraphicFramePr>
          <p:nvPr>
            <p:extLst>
              <p:ext uri="{D42A27DB-BD31-4B8C-83A1-F6EECF244321}">
                <p14:modId xmlns:p14="http://schemas.microsoft.com/office/powerpoint/2010/main" val="2978564089"/>
              </p:ext>
            </p:extLst>
          </p:nvPr>
        </p:nvGraphicFramePr>
        <p:xfrm>
          <a:off x="3666110" y="5006616"/>
          <a:ext cx="3569189" cy="652027"/>
        </p:xfrm>
        <a:graphic>
          <a:graphicData uri="http://schemas.openxmlformats.org/drawingml/2006/table">
            <a:tbl>
              <a:tblPr firstRow="1" bandRow="1">
                <a:tableStyleId>{5C22544A-7EE6-4342-B048-85BDC9FD1C3A}</a:tableStyleId>
              </a:tblPr>
              <a:tblGrid>
                <a:gridCol w="986318">
                  <a:extLst>
                    <a:ext uri="{9D8B030D-6E8A-4147-A177-3AD203B41FA5}">
                      <a16:colId xmlns:a16="http://schemas.microsoft.com/office/drawing/2014/main" val="3264006494"/>
                    </a:ext>
                  </a:extLst>
                </a:gridCol>
                <a:gridCol w="887385">
                  <a:extLst>
                    <a:ext uri="{9D8B030D-6E8A-4147-A177-3AD203B41FA5}">
                      <a16:colId xmlns:a16="http://schemas.microsoft.com/office/drawing/2014/main" val="115840682"/>
                    </a:ext>
                  </a:extLst>
                </a:gridCol>
                <a:gridCol w="747704">
                  <a:extLst>
                    <a:ext uri="{9D8B030D-6E8A-4147-A177-3AD203B41FA5}">
                      <a16:colId xmlns:a16="http://schemas.microsoft.com/office/drawing/2014/main" val="2751594331"/>
                    </a:ext>
                  </a:extLst>
                </a:gridCol>
                <a:gridCol w="947782">
                  <a:extLst>
                    <a:ext uri="{9D8B030D-6E8A-4147-A177-3AD203B41FA5}">
                      <a16:colId xmlns:a16="http://schemas.microsoft.com/office/drawing/2014/main" val="2663769218"/>
                    </a:ext>
                  </a:extLst>
                </a:gridCol>
              </a:tblGrid>
              <a:tr h="652027">
                <a:tc>
                  <a:txBody>
                    <a:bodyPr/>
                    <a:lstStyle/>
                    <a:p>
                      <a:r>
                        <a:rPr lang="es-AR" dirty="0"/>
                        <a:t>3</a:t>
                      </a:r>
                    </a:p>
                  </a:txBody>
                  <a:tcPr/>
                </a:tc>
                <a:tc>
                  <a:txBody>
                    <a:bodyPr/>
                    <a:lstStyle/>
                    <a:p>
                      <a:r>
                        <a:rPr lang="es-AR" dirty="0"/>
                        <a:t>13</a:t>
                      </a:r>
                    </a:p>
                  </a:txBody>
                  <a:tcPr/>
                </a:tc>
                <a:tc>
                  <a:txBody>
                    <a:bodyPr/>
                    <a:lstStyle/>
                    <a:p>
                      <a:r>
                        <a:rPr lang="es-AR" dirty="0"/>
                        <a:t>15</a:t>
                      </a:r>
                    </a:p>
                  </a:txBody>
                  <a:tcPr/>
                </a:tc>
                <a:tc>
                  <a:txBody>
                    <a:bodyPr/>
                    <a:lstStyle/>
                    <a:p>
                      <a:r>
                        <a:rPr lang="es-AR" dirty="0"/>
                        <a:t>29</a:t>
                      </a:r>
                    </a:p>
                  </a:txBody>
                  <a:tcPr/>
                </a:tc>
                <a:extLst>
                  <a:ext uri="{0D108BD9-81ED-4DB2-BD59-A6C34878D82A}">
                    <a16:rowId xmlns:a16="http://schemas.microsoft.com/office/drawing/2014/main" val="3376570443"/>
                  </a:ext>
                </a:extLst>
              </a:tr>
            </a:tbl>
          </a:graphicData>
        </a:graphic>
      </p:graphicFrame>
      <p:sp>
        <p:nvSpPr>
          <p:cNvPr id="10" name="CuadroTexto 9">
            <a:extLst>
              <a:ext uri="{FF2B5EF4-FFF2-40B4-BE49-F238E27FC236}">
                <a16:creationId xmlns:a16="http://schemas.microsoft.com/office/drawing/2014/main" id="{951FAACF-FAED-75E9-708C-42F182622D56}"/>
              </a:ext>
            </a:extLst>
          </p:cNvPr>
          <p:cNvSpPr txBox="1"/>
          <p:nvPr/>
        </p:nvSpPr>
        <p:spPr>
          <a:xfrm>
            <a:off x="2518677" y="3304357"/>
            <a:ext cx="1000595" cy="369332"/>
          </a:xfrm>
          <a:prstGeom prst="rect">
            <a:avLst/>
          </a:prstGeom>
          <a:noFill/>
        </p:spPr>
        <p:txBody>
          <a:bodyPr wrap="none" rtlCol="0">
            <a:spAutoFit/>
          </a:bodyPr>
          <a:lstStyle/>
          <a:p>
            <a:r>
              <a:rPr lang="es-AR" dirty="0">
                <a:solidFill>
                  <a:schemeClr val="bg1"/>
                </a:solidFill>
              </a:rPr>
              <a:t>arreglo1</a:t>
            </a:r>
          </a:p>
        </p:txBody>
      </p:sp>
      <p:sp>
        <p:nvSpPr>
          <p:cNvPr id="11" name="CuadroTexto 10">
            <a:extLst>
              <a:ext uri="{FF2B5EF4-FFF2-40B4-BE49-F238E27FC236}">
                <a16:creationId xmlns:a16="http://schemas.microsoft.com/office/drawing/2014/main" id="{D62C85CF-7939-D426-22F8-EBA15345EE2F}"/>
              </a:ext>
            </a:extLst>
          </p:cNvPr>
          <p:cNvSpPr txBox="1"/>
          <p:nvPr/>
        </p:nvSpPr>
        <p:spPr>
          <a:xfrm>
            <a:off x="2456533" y="4206181"/>
            <a:ext cx="1000595" cy="369332"/>
          </a:xfrm>
          <a:prstGeom prst="rect">
            <a:avLst/>
          </a:prstGeom>
          <a:noFill/>
        </p:spPr>
        <p:txBody>
          <a:bodyPr wrap="none" rtlCol="0">
            <a:spAutoFit/>
          </a:bodyPr>
          <a:lstStyle/>
          <a:p>
            <a:r>
              <a:rPr lang="es-AR" dirty="0">
                <a:solidFill>
                  <a:schemeClr val="bg1"/>
                </a:solidFill>
              </a:rPr>
              <a:t>arreglo2</a:t>
            </a:r>
          </a:p>
        </p:txBody>
      </p:sp>
      <p:sp>
        <p:nvSpPr>
          <p:cNvPr id="12" name="CuadroTexto 11">
            <a:extLst>
              <a:ext uri="{FF2B5EF4-FFF2-40B4-BE49-F238E27FC236}">
                <a16:creationId xmlns:a16="http://schemas.microsoft.com/office/drawing/2014/main" id="{1598EA7E-2395-DE1D-717D-7FD7E501435C}"/>
              </a:ext>
            </a:extLst>
          </p:cNvPr>
          <p:cNvSpPr txBox="1"/>
          <p:nvPr/>
        </p:nvSpPr>
        <p:spPr>
          <a:xfrm>
            <a:off x="2456533" y="5147963"/>
            <a:ext cx="1000595" cy="369332"/>
          </a:xfrm>
          <a:prstGeom prst="rect">
            <a:avLst/>
          </a:prstGeom>
          <a:noFill/>
        </p:spPr>
        <p:txBody>
          <a:bodyPr wrap="none" rtlCol="0">
            <a:spAutoFit/>
          </a:bodyPr>
          <a:lstStyle/>
          <a:p>
            <a:r>
              <a:rPr lang="es-AR" dirty="0">
                <a:solidFill>
                  <a:schemeClr val="bg1"/>
                </a:solidFill>
              </a:rPr>
              <a:t>arreglo3</a:t>
            </a:r>
          </a:p>
        </p:txBody>
      </p:sp>
    </p:spTree>
    <p:extLst>
      <p:ext uri="{BB962C8B-B14F-4D97-AF65-F5344CB8AC3E}">
        <p14:creationId xmlns:p14="http://schemas.microsoft.com/office/powerpoint/2010/main" val="419004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223"/>
        <p:cNvGrpSpPr/>
        <p:nvPr/>
      </p:nvGrpSpPr>
      <p:grpSpPr>
        <a:xfrm>
          <a:off x="0" y="0"/>
          <a:ext cx="0" cy="0"/>
          <a:chOff x="0" y="0"/>
          <a:chExt cx="0" cy="0"/>
        </a:xfrm>
      </p:grpSpPr>
      <p:sp>
        <p:nvSpPr>
          <p:cNvPr id="224" name="Google Shape;224;p56"/>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rgbClr val="121212"/>
                </a:solidFill>
                <a:latin typeface="Anton"/>
                <a:ea typeface="Anton"/>
                <a:cs typeface="Anton"/>
                <a:sym typeface="Anton"/>
              </a:rPr>
              <a:t>MAPA DE CONCEPTOS</a:t>
            </a:r>
            <a:endParaRPr sz="4800" i="1" dirty="0">
              <a:solidFill>
                <a:srgbClr val="121212"/>
              </a:solidFill>
              <a:latin typeface="Anton"/>
              <a:ea typeface="Anton"/>
              <a:cs typeface="Anton"/>
              <a:sym typeface="Anton"/>
            </a:endParaRPr>
          </a:p>
        </p:txBody>
      </p:sp>
      <p:pic>
        <p:nvPicPr>
          <p:cNvPr id="2" name="Picture 2">
            <a:extLst>
              <a:ext uri="{FF2B5EF4-FFF2-40B4-BE49-F238E27FC236}">
                <a16:creationId xmlns:a16="http://schemas.microsoft.com/office/drawing/2014/main" id="{D656BAEC-6A01-43BD-A856-7F97560F75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94D5C0C6-87FE-4EDE-BB4D-788C67DD090C}"/>
              </a:ext>
            </a:extLst>
          </p:cNvPr>
          <p:cNvSpPr txBox="1"/>
          <p:nvPr/>
        </p:nvSpPr>
        <p:spPr>
          <a:xfrm>
            <a:off x="2401177" y="6096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MAPA DE CONCEPTOS</a:t>
            </a:r>
            <a:endParaRPr sz="3600" b="0" i="1" u="sng" strike="noStrike" cap="none" dirty="0">
              <a:solidFill>
                <a:srgbClr val="121212"/>
              </a:solidFill>
              <a:latin typeface="Anton"/>
              <a:ea typeface="Anton"/>
              <a:cs typeface="Anton"/>
              <a:sym typeface="Anton"/>
            </a:endParaRPr>
          </a:p>
        </p:txBody>
      </p:sp>
      <p:sp>
        <p:nvSpPr>
          <p:cNvPr id="3" name="Google Shape;242;p58">
            <a:extLst>
              <a:ext uri="{FF2B5EF4-FFF2-40B4-BE49-F238E27FC236}">
                <a16:creationId xmlns:a16="http://schemas.microsoft.com/office/drawing/2014/main" id="{E5A7FB50-0CD7-63B5-ED86-B5AA1AE0F2C3}"/>
              </a:ext>
            </a:extLst>
          </p:cNvPr>
          <p:cNvSpPr/>
          <p:nvPr/>
        </p:nvSpPr>
        <p:spPr>
          <a:xfrm>
            <a:off x="2507316" y="2736805"/>
            <a:ext cx="1925100" cy="508949"/>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rgbClr val="FFFFFF"/>
                </a:solidFill>
                <a:latin typeface="Helvetica Neue"/>
                <a:ea typeface="Helvetica Neue"/>
                <a:cs typeface="Helvetica Neue"/>
                <a:sym typeface="Helvetica Neue"/>
              </a:rPr>
              <a:t>ARREGLOS</a:t>
            </a:r>
            <a:endParaRPr sz="2000" dirty="0">
              <a:solidFill>
                <a:srgbClr val="FFFFFF"/>
              </a:solidFill>
              <a:latin typeface="Helvetica Neue"/>
              <a:ea typeface="Helvetica Neue"/>
              <a:cs typeface="Helvetica Neue"/>
              <a:sym typeface="Helvetica Neue"/>
            </a:endParaRPr>
          </a:p>
        </p:txBody>
      </p:sp>
      <p:sp>
        <p:nvSpPr>
          <p:cNvPr id="4" name="Google Shape;243;p58">
            <a:extLst>
              <a:ext uri="{FF2B5EF4-FFF2-40B4-BE49-F238E27FC236}">
                <a16:creationId xmlns:a16="http://schemas.microsoft.com/office/drawing/2014/main" id="{364721B1-DFF3-38E9-1542-92F7EA351B8E}"/>
              </a:ext>
            </a:extLst>
          </p:cNvPr>
          <p:cNvSpPr/>
          <p:nvPr/>
        </p:nvSpPr>
        <p:spPr>
          <a:xfrm>
            <a:off x="5853216" y="2940506"/>
            <a:ext cx="3273028" cy="488494"/>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000" dirty="0" err="1">
                <a:solidFill>
                  <a:srgbClr val="222222"/>
                </a:solidFill>
                <a:latin typeface="Helvetica Neue"/>
                <a:ea typeface="Helvetica Neue"/>
                <a:cs typeface="Helvetica Neue"/>
                <a:sym typeface="Helvetica Neue"/>
              </a:rPr>
              <a:t>Índices</a:t>
            </a:r>
            <a:r>
              <a:rPr lang="en-GB" sz="2000" dirty="0">
                <a:solidFill>
                  <a:srgbClr val="222222"/>
                </a:solidFill>
                <a:latin typeface="Helvetica Neue"/>
                <a:ea typeface="Helvetica Neue"/>
                <a:cs typeface="Helvetica Neue"/>
                <a:sym typeface="Helvetica Neue"/>
              </a:rPr>
              <a:t> y </a:t>
            </a:r>
            <a:r>
              <a:rPr lang="en-GB" sz="2000" dirty="0" err="1">
                <a:solidFill>
                  <a:srgbClr val="222222"/>
                </a:solidFill>
                <a:latin typeface="Helvetica Neue"/>
                <a:ea typeface="Helvetica Neue"/>
                <a:cs typeface="Helvetica Neue"/>
                <a:sym typeface="Helvetica Neue"/>
              </a:rPr>
              <a:t>recorridos</a:t>
            </a:r>
            <a:endParaRPr sz="2000" dirty="0">
              <a:solidFill>
                <a:srgbClr val="222222"/>
              </a:solidFill>
              <a:latin typeface="Helvetica Neue"/>
              <a:ea typeface="Helvetica Neue"/>
              <a:cs typeface="Helvetica Neue"/>
              <a:sym typeface="Helvetica Neue"/>
            </a:endParaRPr>
          </a:p>
        </p:txBody>
      </p:sp>
      <p:sp>
        <p:nvSpPr>
          <p:cNvPr id="5" name="Google Shape;244;p58">
            <a:extLst>
              <a:ext uri="{FF2B5EF4-FFF2-40B4-BE49-F238E27FC236}">
                <a16:creationId xmlns:a16="http://schemas.microsoft.com/office/drawing/2014/main" id="{FD65CC53-D87E-63D3-EC6E-ECCC2B5AEF62}"/>
              </a:ext>
            </a:extLst>
          </p:cNvPr>
          <p:cNvSpPr/>
          <p:nvPr/>
        </p:nvSpPr>
        <p:spPr>
          <a:xfrm>
            <a:off x="5853217" y="2227856"/>
            <a:ext cx="3273028" cy="508949"/>
          </a:xfrm>
          <a:prstGeom prst="rect">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err="1">
                <a:solidFill>
                  <a:srgbClr val="222222"/>
                </a:solidFill>
                <a:latin typeface="Helvetica Neue"/>
                <a:ea typeface="Helvetica Neue"/>
                <a:cs typeface="Helvetica Neue"/>
                <a:sym typeface="Helvetica Neue"/>
              </a:rPr>
              <a:t>Definición</a:t>
            </a:r>
            <a:r>
              <a:rPr lang="en-GB" sz="2000" dirty="0">
                <a:solidFill>
                  <a:srgbClr val="222222"/>
                </a:solidFill>
                <a:latin typeface="Helvetica Neue"/>
                <a:ea typeface="Helvetica Neue"/>
                <a:cs typeface="Helvetica Neue"/>
                <a:sym typeface="Helvetica Neue"/>
              </a:rPr>
              <a:t> y </a:t>
            </a:r>
            <a:r>
              <a:rPr lang="en-GB" sz="2000" dirty="0" err="1">
                <a:solidFill>
                  <a:srgbClr val="222222"/>
                </a:solidFill>
                <a:latin typeface="Helvetica Neue"/>
                <a:ea typeface="Helvetica Neue"/>
                <a:cs typeface="Helvetica Neue"/>
                <a:sym typeface="Helvetica Neue"/>
              </a:rPr>
              <a:t>declaración</a:t>
            </a:r>
            <a:endParaRPr sz="2000" dirty="0">
              <a:solidFill>
                <a:srgbClr val="222222"/>
              </a:solidFill>
              <a:latin typeface="Helvetica Neue"/>
              <a:ea typeface="Helvetica Neue"/>
              <a:cs typeface="Helvetica Neue"/>
              <a:sym typeface="Helvetica Neue"/>
            </a:endParaRPr>
          </a:p>
        </p:txBody>
      </p:sp>
      <p:cxnSp>
        <p:nvCxnSpPr>
          <p:cNvPr id="11" name="Google Shape;245;p58">
            <a:extLst>
              <a:ext uri="{FF2B5EF4-FFF2-40B4-BE49-F238E27FC236}">
                <a16:creationId xmlns:a16="http://schemas.microsoft.com/office/drawing/2014/main" id="{21E9CD85-8DF5-9DF6-ACCE-2C55E9EC8DDA}"/>
              </a:ext>
            </a:extLst>
          </p:cNvPr>
          <p:cNvCxnSpPr>
            <a:cxnSpLocks/>
            <a:endCxn id="5" idx="1"/>
          </p:cNvCxnSpPr>
          <p:nvPr/>
        </p:nvCxnSpPr>
        <p:spPr>
          <a:xfrm flipV="1">
            <a:off x="4432417" y="2482331"/>
            <a:ext cx="1420800" cy="596924"/>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3" name="Google Shape;246;p58">
            <a:extLst>
              <a:ext uri="{FF2B5EF4-FFF2-40B4-BE49-F238E27FC236}">
                <a16:creationId xmlns:a16="http://schemas.microsoft.com/office/drawing/2014/main" id="{7B25AC4B-8318-ED9F-20B8-7BD238244706}"/>
              </a:ext>
            </a:extLst>
          </p:cNvPr>
          <p:cNvCxnSpPr>
            <a:cxnSpLocks/>
            <a:endCxn id="4" idx="1"/>
          </p:cNvCxnSpPr>
          <p:nvPr/>
        </p:nvCxnSpPr>
        <p:spPr>
          <a:xfrm>
            <a:off x="4432417" y="3078656"/>
            <a:ext cx="1420799" cy="106097"/>
          </a:xfrm>
          <a:prstGeom prst="bentConnector3">
            <a:avLst>
              <a:gd name="adj1" fmla="val 50000"/>
            </a:avLst>
          </a:prstGeom>
          <a:noFill/>
          <a:ln w="9525" cap="flat" cmpd="sng">
            <a:solidFill>
              <a:srgbClr val="CCCCCC"/>
            </a:solidFill>
            <a:prstDash val="solid"/>
            <a:round/>
            <a:headEnd type="none" w="med" len="med"/>
            <a:tailEnd type="oval" w="med" len="med"/>
          </a:ln>
        </p:spPr>
      </p:cxnSp>
    </p:spTree>
    <p:extLst>
      <p:ext uri="{BB962C8B-B14F-4D97-AF65-F5344CB8AC3E}">
        <p14:creationId xmlns:p14="http://schemas.microsoft.com/office/powerpoint/2010/main" val="23351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0"/>
        <p:cNvGrpSpPr/>
        <p:nvPr/>
      </p:nvGrpSpPr>
      <p:grpSpPr>
        <a:xfrm>
          <a:off x="0" y="0"/>
          <a:ext cx="0" cy="0"/>
          <a:chOff x="0" y="0"/>
          <a:chExt cx="0" cy="0"/>
        </a:xfrm>
      </p:grpSpPr>
      <p:sp>
        <p:nvSpPr>
          <p:cNvPr id="321" name="Google Shape;321;p61"/>
          <p:cNvSpPr txBox="1"/>
          <p:nvPr/>
        </p:nvSpPr>
        <p:spPr>
          <a:xfrm>
            <a:off x="1582646" y="166532"/>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rgbClr val="121212"/>
                </a:solidFill>
                <a:latin typeface="Anton"/>
                <a:ea typeface="Anton"/>
                <a:cs typeface="Anton"/>
                <a:sym typeface="Anton"/>
              </a:rPr>
              <a:t>¿</a:t>
            </a:r>
            <a:r>
              <a:rPr lang="en-GB" sz="4800" i="1" dirty="0" err="1">
                <a:solidFill>
                  <a:srgbClr val="121212"/>
                </a:solidFill>
                <a:latin typeface="Anton"/>
                <a:ea typeface="Anton"/>
                <a:cs typeface="Anton"/>
                <a:sym typeface="Anton"/>
              </a:rPr>
              <a:t>Arrancamos</a:t>
            </a:r>
            <a:r>
              <a:rPr lang="en-GB" sz="4800" i="1" dirty="0">
                <a:solidFill>
                  <a:srgbClr val="121212"/>
                </a:solidFill>
                <a:latin typeface="Anton"/>
                <a:ea typeface="Anton"/>
                <a:cs typeface="Anton"/>
                <a:sym typeface="Anton"/>
              </a:rPr>
              <a:t>?</a:t>
            </a:r>
            <a:endParaRPr sz="4800" i="1" dirty="0">
              <a:solidFill>
                <a:srgbClr val="121212"/>
              </a:solidFill>
              <a:latin typeface="Anton"/>
              <a:ea typeface="Anton"/>
              <a:cs typeface="Anton"/>
              <a:sym typeface="Anton"/>
            </a:endParaRPr>
          </a:p>
        </p:txBody>
      </p:sp>
      <p:pic>
        <p:nvPicPr>
          <p:cNvPr id="322" name="Google Shape;322;p61"/>
          <p:cNvPicPr preferRelativeResize="0"/>
          <p:nvPr/>
        </p:nvPicPr>
        <p:blipFill rotWithShape="1">
          <a:blip r:embed="rId3">
            <a:alphaModFix/>
          </a:blip>
          <a:srcRect t="6646" b="21338"/>
          <a:stretch/>
        </p:blipFill>
        <p:spPr>
          <a:xfrm>
            <a:off x="1012874" y="1722419"/>
            <a:ext cx="9916047" cy="4736619"/>
          </a:xfrm>
          <a:prstGeom prst="rect">
            <a:avLst/>
          </a:prstGeom>
          <a:noFill/>
          <a:ln>
            <a:noFill/>
          </a:ln>
        </p:spPr>
      </p:pic>
      <p:pic>
        <p:nvPicPr>
          <p:cNvPr id="2" name="Picture 2">
            <a:extLst>
              <a:ext uri="{FF2B5EF4-FFF2-40B4-BE49-F238E27FC236}">
                <a16:creationId xmlns:a16="http://schemas.microsoft.com/office/drawing/2014/main" id="{39712B42-20FD-DFE6-2A16-7F511F1DD5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26393"/>
            <a:ext cx="1193338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Shape 394"/>
        <p:cNvGrpSpPr/>
        <p:nvPr/>
      </p:nvGrpSpPr>
      <p:grpSpPr>
        <a:xfrm>
          <a:off x="0" y="0"/>
          <a:ext cx="0" cy="0"/>
          <a:chOff x="0" y="0"/>
          <a:chExt cx="0" cy="0"/>
        </a:xfrm>
      </p:grpSpPr>
      <p:sp>
        <p:nvSpPr>
          <p:cNvPr id="395" name="Google Shape;395;p74"/>
          <p:cNvSpPr txBox="1"/>
          <p:nvPr/>
        </p:nvSpPr>
        <p:spPr>
          <a:xfrm>
            <a:off x="2343945" y="2340848"/>
            <a:ext cx="63588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9600" i="1" dirty="0">
                <a:solidFill>
                  <a:srgbClr val="E0FF00"/>
                </a:solidFill>
                <a:latin typeface="Anton"/>
                <a:ea typeface="Anton"/>
                <a:cs typeface="Anton"/>
                <a:sym typeface="Anton"/>
              </a:rPr>
              <a:t>ARREGLOS</a:t>
            </a:r>
            <a:endParaRPr sz="9600" i="1" dirty="0">
              <a:solidFill>
                <a:srgbClr val="E0FF00"/>
              </a:solidFill>
              <a:latin typeface="Anton"/>
              <a:ea typeface="Anton"/>
              <a:cs typeface="Anton"/>
              <a:sym typeface="Anton"/>
            </a:endParaRPr>
          </a:p>
        </p:txBody>
      </p:sp>
      <p:pic>
        <p:nvPicPr>
          <p:cNvPr id="2" name="Picture 2">
            <a:extLst>
              <a:ext uri="{FF2B5EF4-FFF2-40B4-BE49-F238E27FC236}">
                <a16:creationId xmlns:a16="http://schemas.microsoft.com/office/drawing/2014/main" id="{FADCDB28-01D7-457F-807F-2ACAAF6F45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1"/>
        <p:cNvGrpSpPr/>
        <p:nvPr/>
      </p:nvGrpSpPr>
      <p:grpSpPr>
        <a:xfrm>
          <a:off x="0" y="0"/>
          <a:ext cx="0" cy="0"/>
          <a:chOff x="0" y="0"/>
          <a:chExt cx="0" cy="0"/>
        </a:xfrm>
      </p:grpSpPr>
      <p:sp>
        <p:nvSpPr>
          <p:cNvPr id="332" name="Google Shape;332;p63"/>
          <p:cNvSpPr txBox="1"/>
          <p:nvPr/>
        </p:nvSpPr>
        <p:spPr>
          <a:xfrm>
            <a:off x="5880000" y="1792033"/>
            <a:ext cx="6312000" cy="4754000"/>
          </a:xfrm>
          <a:prstGeom prst="rect">
            <a:avLst/>
          </a:prstGeom>
          <a:noFill/>
          <a:ln>
            <a:noFill/>
          </a:ln>
        </p:spPr>
        <p:txBody>
          <a:bodyPr spcFirstLastPara="1" wrap="square" lIns="121900" tIns="121900" rIns="121900" bIns="121900" anchor="t" anchorCtr="0">
            <a:noAutofit/>
          </a:bodyPr>
          <a:lstStyle/>
          <a:p>
            <a:pPr algn="ctr">
              <a:lnSpc>
                <a:spcPct val="115000"/>
              </a:lnSpc>
            </a:pPr>
            <a:r>
              <a:rPr lang="en-GB" sz="2400" dirty="0">
                <a:solidFill>
                  <a:schemeClr val="dk1"/>
                </a:solidFill>
                <a:highlight>
                  <a:srgbClr val="E0FF00"/>
                </a:highlight>
                <a:latin typeface="Helvetica Neue Light"/>
                <a:ea typeface="Helvetica Neue Light"/>
                <a:cs typeface="Helvetica Neue Light"/>
                <a:sym typeface="Helvetica Neue Light"/>
              </a:rPr>
              <a:t>Un Array es una </a:t>
            </a:r>
            <a:r>
              <a:rPr lang="en-GB" sz="2400" b="1" dirty="0" err="1">
                <a:solidFill>
                  <a:schemeClr val="dk1"/>
                </a:solidFill>
                <a:highlight>
                  <a:srgbClr val="E0FF00"/>
                </a:highlight>
                <a:latin typeface="Helvetica Neue Light"/>
                <a:ea typeface="Helvetica Neue Light"/>
                <a:cs typeface="Helvetica Neue Light"/>
                <a:sym typeface="Helvetica Neue Light"/>
              </a:rPr>
              <a:t>estructura</a:t>
            </a:r>
            <a:r>
              <a:rPr lang="en-GB" sz="2400" dirty="0">
                <a:solidFill>
                  <a:schemeClr val="dk1"/>
                </a:solidFill>
                <a:highlight>
                  <a:srgbClr val="E0FF00"/>
                </a:highlight>
                <a:latin typeface="Helvetica Neue Light"/>
                <a:ea typeface="Helvetica Neue Light"/>
                <a:cs typeface="Helvetica Neue Light"/>
                <a:sym typeface="Helvetica Neue Light"/>
              </a:rPr>
              <a:t> </a:t>
            </a:r>
            <a:r>
              <a:rPr lang="en-GB" sz="2400" b="1" dirty="0">
                <a:solidFill>
                  <a:schemeClr val="dk1"/>
                </a:solidFill>
                <a:highlight>
                  <a:srgbClr val="E0FF00"/>
                </a:highlight>
                <a:latin typeface="Helvetica Neue"/>
                <a:ea typeface="Helvetica Neue"/>
                <a:cs typeface="Helvetica Neue"/>
                <a:sym typeface="Helvetica Neue"/>
              </a:rPr>
              <a:t>de dato que </a:t>
            </a:r>
            <a:r>
              <a:rPr lang="en-GB" sz="2400" b="1" dirty="0" err="1">
                <a:solidFill>
                  <a:schemeClr val="dk1"/>
                </a:solidFill>
                <a:highlight>
                  <a:srgbClr val="E0FF00"/>
                </a:highlight>
                <a:latin typeface="Helvetica Neue"/>
                <a:ea typeface="Helvetica Neue"/>
                <a:cs typeface="Helvetica Neue"/>
                <a:sym typeface="Helvetica Neue"/>
              </a:rPr>
              <a:t>sirve</a:t>
            </a:r>
            <a:r>
              <a:rPr lang="en-GB" sz="2400" b="1" dirty="0">
                <a:solidFill>
                  <a:schemeClr val="dk1"/>
                </a:solidFill>
                <a:highlight>
                  <a:srgbClr val="E0FF00"/>
                </a:highlight>
                <a:latin typeface="Helvetica Neue"/>
                <a:ea typeface="Helvetica Neue"/>
                <a:cs typeface="Helvetica Neue"/>
                <a:sym typeface="Helvetica Neue"/>
              </a:rPr>
              <a:t> para almacenar </a:t>
            </a:r>
            <a:r>
              <a:rPr lang="en-GB" sz="2400" b="1" dirty="0" err="1">
                <a:solidFill>
                  <a:schemeClr val="dk1"/>
                </a:solidFill>
                <a:highlight>
                  <a:srgbClr val="E0FF00"/>
                </a:highlight>
                <a:latin typeface="Helvetica Neue"/>
                <a:ea typeface="Helvetica Neue"/>
                <a:cs typeface="Helvetica Neue"/>
                <a:sym typeface="Helvetica Neue"/>
              </a:rPr>
              <a:t>valores</a:t>
            </a:r>
            <a:r>
              <a:rPr lang="en-GB" sz="2400" b="1" dirty="0">
                <a:solidFill>
                  <a:schemeClr val="dk1"/>
                </a:solidFill>
                <a:highlight>
                  <a:srgbClr val="E0FF00"/>
                </a:highlight>
                <a:latin typeface="Helvetica Neue"/>
                <a:ea typeface="Helvetica Neue"/>
                <a:cs typeface="Helvetica Neue"/>
                <a:sym typeface="Helvetica Neue"/>
              </a:rPr>
              <a:t> del mismo tipo </a:t>
            </a:r>
            <a:r>
              <a:rPr lang="en-GB" sz="2400" b="1" dirty="0" err="1">
                <a:solidFill>
                  <a:schemeClr val="dk1"/>
                </a:solidFill>
                <a:highlight>
                  <a:srgbClr val="E0FF00"/>
                </a:highlight>
                <a:latin typeface="Helvetica Neue"/>
                <a:ea typeface="Helvetica Neue"/>
                <a:cs typeface="Helvetica Neue"/>
                <a:sym typeface="Helvetica Neue"/>
              </a:rPr>
              <a:t>como</a:t>
            </a:r>
            <a:r>
              <a:rPr lang="en-GB" sz="2400" b="1" dirty="0">
                <a:solidFill>
                  <a:schemeClr val="dk1"/>
                </a:solidFill>
                <a:highlight>
                  <a:srgbClr val="E0FF00"/>
                </a:highlight>
                <a:latin typeface="Helvetica Neue"/>
                <a:ea typeface="Helvetica Neue"/>
                <a:cs typeface="Helvetica Neue"/>
                <a:sym typeface="Helvetica Neue"/>
              </a:rPr>
              <a:t> numeros o </a:t>
            </a:r>
            <a:r>
              <a:rPr lang="en-GB" sz="2400" b="1" dirty="0" err="1">
                <a:solidFill>
                  <a:schemeClr val="dk1"/>
                </a:solidFill>
                <a:highlight>
                  <a:srgbClr val="E0FF00"/>
                </a:highlight>
                <a:latin typeface="Helvetica Neue"/>
                <a:ea typeface="Helvetica Neue"/>
                <a:cs typeface="Helvetica Neue"/>
                <a:sym typeface="Helvetica Neue"/>
              </a:rPr>
              <a:t>cadenas</a:t>
            </a:r>
            <a:r>
              <a:rPr lang="en-GB" sz="2400" dirty="0">
                <a:solidFill>
                  <a:schemeClr val="dk1"/>
                </a:solidFill>
                <a:highlight>
                  <a:srgbClr val="E0FF00"/>
                </a:highlight>
                <a:latin typeface="Helvetica Neue Light"/>
                <a:ea typeface="Helvetica Neue Light"/>
                <a:cs typeface="Helvetica Neue Light"/>
                <a:sym typeface="Helvetica Neue Light"/>
              </a:rPr>
              <a:t>.</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US" sz="2400" dirty="0">
                <a:solidFill>
                  <a:schemeClr val="dk1"/>
                </a:solidFill>
                <a:highlight>
                  <a:srgbClr val="FFFFFF"/>
                </a:highlight>
                <a:latin typeface="Helvetica Neue Light"/>
                <a:ea typeface="Helvetica Neue Light"/>
                <a:cs typeface="Helvetica Neue Light"/>
                <a:sym typeface="Helvetica Neue Light"/>
              </a:rPr>
              <a:t>Tiene una </a:t>
            </a:r>
            <a:r>
              <a:rPr lang="en-US" sz="2400" dirty="0" err="1">
                <a:solidFill>
                  <a:schemeClr val="dk1"/>
                </a:solidFill>
                <a:highlight>
                  <a:srgbClr val="FFFFFF"/>
                </a:highlight>
                <a:latin typeface="Helvetica Neue Light"/>
                <a:ea typeface="Helvetica Neue Light"/>
                <a:cs typeface="Helvetica Neue Light"/>
                <a:sym typeface="Helvetica Neue Light"/>
              </a:rPr>
              <a:t>longitud</a:t>
            </a:r>
            <a:r>
              <a:rPr lang="en-US" sz="2400" dirty="0">
                <a:solidFill>
                  <a:schemeClr val="dk1"/>
                </a:solidFill>
                <a:highlight>
                  <a:srgbClr val="FFFFFF"/>
                </a:highlight>
                <a:latin typeface="Helvetica Neue Light"/>
                <a:ea typeface="Helvetica Neue Light"/>
                <a:cs typeface="Helvetica Neue Light"/>
                <a:sym typeface="Helvetica Neue Light"/>
              </a:rPr>
              <a:t> </a:t>
            </a:r>
            <a:r>
              <a:rPr lang="en-US" sz="2400" dirty="0" err="1">
                <a:solidFill>
                  <a:schemeClr val="dk1"/>
                </a:solidFill>
                <a:highlight>
                  <a:srgbClr val="FFFFFF"/>
                </a:highlight>
                <a:latin typeface="Helvetica Neue Light"/>
                <a:ea typeface="Helvetica Neue Light"/>
                <a:cs typeface="Helvetica Neue Light"/>
                <a:sym typeface="Helvetica Neue Light"/>
              </a:rPr>
              <a:t>determinada</a:t>
            </a:r>
            <a:r>
              <a:rPr lang="en-US" sz="2400" dirty="0">
                <a:solidFill>
                  <a:schemeClr val="dk1"/>
                </a:solidFill>
                <a:highlight>
                  <a:srgbClr val="FFFFFF"/>
                </a:highlight>
                <a:latin typeface="Helvetica Neue Light"/>
                <a:ea typeface="Helvetica Neue Light"/>
                <a:cs typeface="Helvetica Neue Light"/>
                <a:sym typeface="Helvetica Neue Light"/>
              </a:rPr>
              <a:t>.</a:t>
            </a:r>
            <a:endParaRPr sz="2400"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spcBef>
                <a:spcPts val="1333"/>
              </a:spcBef>
            </a:pPr>
            <a:r>
              <a:rPr lang="en-GB" sz="2400" dirty="0">
                <a:solidFill>
                  <a:schemeClr val="dk1"/>
                </a:solidFill>
                <a:highlight>
                  <a:srgbClr val="FFFFFF"/>
                </a:highlight>
                <a:latin typeface="Helvetica Neue Light"/>
                <a:ea typeface="Helvetica Neue Light"/>
                <a:cs typeface="Helvetica Neue Light"/>
                <a:sym typeface="Helvetica Neue Light"/>
              </a:rPr>
              <a:t>Los </a:t>
            </a:r>
            <a:r>
              <a:rPr lang="en-GB" sz="2400" dirty="0" err="1">
                <a:solidFill>
                  <a:schemeClr val="dk1"/>
                </a:solidFill>
                <a:highlight>
                  <a:srgbClr val="FFFFFF"/>
                </a:highlight>
                <a:latin typeface="Helvetica Neue Light"/>
                <a:ea typeface="Helvetica Neue Light"/>
                <a:cs typeface="Helvetica Neue Light"/>
                <a:sym typeface="Helvetica Neue Light"/>
              </a:rPr>
              <a:t>elementos</a:t>
            </a:r>
            <a:r>
              <a:rPr lang="en-GB" sz="2400" dirty="0">
                <a:solidFill>
                  <a:schemeClr val="dk1"/>
                </a:solidFill>
                <a:highlight>
                  <a:srgbClr val="FFFFFF"/>
                </a:highlight>
                <a:latin typeface="Helvetica Neue Light"/>
                <a:ea typeface="Helvetica Neue Light"/>
                <a:cs typeface="Helvetica Neue Light"/>
                <a:sym typeface="Helvetica Neue Light"/>
              </a:rPr>
              <a:t> del array </a:t>
            </a:r>
            <a:r>
              <a:rPr lang="en-GB" sz="2400" b="1" dirty="0">
                <a:solidFill>
                  <a:schemeClr val="dk1"/>
                </a:solidFill>
                <a:highlight>
                  <a:srgbClr val="FFFFFF"/>
                </a:highlight>
                <a:latin typeface="Helvetica Neue"/>
                <a:ea typeface="Helvetica Neue"/>
                <a:cs typeface="Helvetica Neue"/>
                <a:sym typeface="Helvetica Neue"/>
              </a:rPr>
              <a:t>tienen un </a:t>
            </a:r>
            <a:r>
              <a:rPr lang="en-GB" sz="2400" b="1" dirty="0" err="1">
                <a:solidFill>
                  <a:schemeClr val="dk1"/>
                </a:solidFill>
                <a:highlight>
                  <a:srgbClr val="FFFFFF"/>
                </a:highlight>
                <a:latin typeface="Helvetica Neue"/>
                <a:ea typeface="Helvetica Neue"/>
                <a:cs typeface="Helvetica Neue"/>
                <a:sym typeface="Helvetica Neue"/>
              </a:rPr>
              <a:t>índice</a:t>
            </a:r>
            <a:r>
              <a:rPr lang="en-GB" sz="2400" dirty="0">
                <a:solidFill>
                  <a:schemeClr val="dk1"/>
                </a:solidFill>
                <a:highlight>
                  <a:srgbClr val="FFFFFF"/>
                </a:highlight>
                <a:latin typeface="Helvetica Neue Light"/>
                <a:ea typeface="Helvetica Neue Light"/>
                <a:cs typeface="Helvetica Neue Light"/>
                <a:sym typeface="Helvetica Neue Light"/>
              </a:rPr>
              <a:t>, que </a:t>
            </a:r>
            <a:r>
              <a:rPr lang="en-GB" sz="2400" dirty="0" err="1">
                <a:solidFill>
                  <a:schemeClr val="dk1"/>
                </a:solidFill>
                <a:highlight>
                  <a:srgbClr val="FFFFFF"/>
                </a:highlight>
                <a:latin typeface="Helvetica Neue Light"/>
                <a:ea typeface="Helvetica Neue Light"/>
                <a:cs typeface="Helvetica Neue Light"/>
                <a:sym typeface="Helvetica Neue Light"/>
              </a:rPr>
              <a:t>va</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GB" sz="2400" dirty="0" err="1">
                <a:solidFill>
                  <a:schemeClr val="dk1"/>
                </a:solidFill>
                <a:highlight>
                  <a:srgbClr val="FFFFFF"/>
                </a:highlight>
                <a:latin typeface="Helvetica Neue Light"/>
                <a:ea typeface="Helvetica Neue Light"/>
                <a:cs typeface="Helvetica Neue Light"/>
                <a:sym typeface="Helvetica Neue Light"/>
              </a:rPr>
              <a:t>desde</a:t>
            </a:r>
            <a:r>
              <a:rPr lang="en-GB" sz="2400" dirty="0">
                <a:solidFill>
                  <a:schemeClr val="dk1"/>
                </a:solidFill>
                <a:highlight>
                  <a:srgbClr val="FFFFFF"/>
                </a:highlight>
                <a:latin typeface="Helvetica Neue Light"/>
                <a:ea typeface="Helvetica Neue Light"/>
                <a:cs typeface="Helvetica Neue Light"/>
                <a:sym typeface="Helvetica Neue Light"/>
              </a:rPr>
              <a:t> el 0 (el primer </a:t>
            </a:r>
            <a:r>
              <a:rPr lang="en-GB" sz="2400" dirty="0" err="1">
                <a:solidFill>
                  <a:schemeClr val="dk1"/>
                </a:solidFill>
                <a:highlight>
                  <a:srgbClr val="FFFFFF"/>
                </a:highlight>
                <a:latin typeface="Helvetica Neue Light"/>
                <a:ea typeface="Helvetica Neue Light"/>
                <a:cs typeface="Helvetica Neue Light"/>
                <a:sym typeface="Helvetica Neue Light"/>
              </a:rPr>
              <a:t>elemento</a:t>
            </a:r>
            <a:r>
              <a:rPr lang="en-GB" sz="2400" dirty="0">
                <a:solidFill>
                  <a:schemeClr val="dk1"/>
                </a:solidFill>
                <a:highlight>
                  <a:srgbClr val="FFFFFF"/>
                </a:highlight>
                <a:latin typeface="Helvetica Neue Light"/>
                <a:ea typeface="Helvetica Neue Light"/>
                <a:cs typeface="Helvetica Neue Light"/>
                <a:sym typeface="Helvetica Neue Light"/>
              </a:rPr>
              <a:t> del array) hasta el </a:t>
            </a:r>
            <a:r>
              <a:rPr lang="en-GB" sz="2400" dirty="0" err="1">
                <a:solidFill>
                  <a:schemeClr val="dk1"/>
                </a:solidFill>
                <a:highlight>
                  <a:srgbClr val="FFFFFF"/>
                </a:highlight>
                <a:latin typeface="Helvetica Neue Light"/>
                <a:ea typeface="Helvetica Neue Light"/>
                <a:cs typeface="Helvetica Neue Light"/>
                <a:sym typeface="Helvetica Neue Light"/>
              </a:rPr>
              <a:t>último</a:t>
            </a:r>
            <a:r>
              <a:rPr lang="en-GB" sz="2400" dirty="0">
                <a:solidFill>
                  <a:schemeClr val="dk1"/>
                </a:solidFill>
                <a:highlight>
                  <a:srgbClr val="FFFFFF"/>
                </a:highlight>
                <a:latin typeface="Helvetica Neue Light"/>
                <a:ea typeface="Helvetica Neue Light"/>
                <a:cs typeface="Helvetica Neue Light"/>
                <a:sym typeface="Helvetica Neue Light"/>
              </a:rPr>
              <a:t> </a:t>
            </a:r>
            <a:r>
              <a:rPr lang="en-GB" sz="2400" dirty="0" err="1">
                <a:solidFill>
                  <a:schemeClr val="dk1"/>
                </a:solidFill>
                <a:highlight>
                  <a:srgbClr val="FFFFFF"/>
                </a:highlight>
                <a:latin typeface="Helvetica Neue Light"/>
                <a:ea typeface="Helvetica Neue Light"/>
                <a:cs typeface="Helvetica Neue Light"/>
                <a:sym typeface="Helvetica Neue Light"/>
              </a:rPr>
              <a:t>elemento</a:t>
            </a:r>
            <a:r>
              <a:rPr lang="en-GB" sz="2400" dirty="0">
                <a:solidFill>
                  <a:schemeClr val="dk1"/>
                </a:solidFill>
                <a:highlight>
                  <a:srgbClr val="FFFFFF"/>
                </a:highlight>
                <a:latin typeface="Helvetica Neue Light"/>
                <a:ea typeface="Helvetica Neue Light"/>
                <a:cs typeface="Helvetica Neue Light"/>
                <a:sym typeface="Helvetica Neue Light"/>
              </a:rPr>
              <a:t>.</a:t>
            </a:r>
            <a:endParaRPr sz="2400"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pPr>
            <a:endParaRPr sz="2400" dirty="0">
              <a:solidFill>
                <a:schemeClr val="dk1"/>
              </a:solidFill>
              <a:highlight>
                <a:srgbClr val="FFFFFF"/>
              </a:highlight>
              <a:latin typeface="Helvetica Neue Light"/>
              <a:ea typeface="Helvetica Neue Light"/>
              <a:cs typeface="Helvetica Neue Light"/>
              <a:sym typeface="Helvetica Neue Light"/>
            </a:endParaRPr>
          </a:p>
        </p:txBody>
      </p:sp>
      <p:sp>
        <p:nvSpPr>
          <p:cNvPr id="333" name="Google Shape;333;p63"/>
          <p:cNvSpPr txBox="1"/>
          <p:nvPr/>
        </p:nvSpPr>
        <p:spPr>
          <a:xfrm>
            <a:off x="5879933" y="753249"/>
            <a:ext cx="6312000" cy="7268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GB" sz="4133" i="1" dirty="0">
                <a:solidFill>
                  <a:schemeClr val="dk1"/>
                </a:solidFill>
                <a:latin typeface="Anton"/>
                <a:ea typeface="Anton"/>
                <a:cs typeface="Anton"/>
                <a:sym typeface="Anton"/>
              </a:rPr>
              <a:t>¿QUÉ ES UN ARRAY?</a:t>
            </a:r>
            <a:endParaRPr sz="6667" i="1" dirty="0">
              <a:latin typeface="Anton"/>
              <a:ea typeface="Anton"/>
              <a:cs typeface="Anton"/>
              <a:sym typeface="Anton"/>
            </a:endParaRPr>
          </a:p>
        </p:txBody>
      </p:sp>
      <p:pic>
        <p:nvPicPr>
          <p:cNvPr id="335" name="Google Shape;335;p63"/>
          <p:cNvPicPr preferRelativeResize="0"/>
          <p:nvPr/>
        </p:nvPicPr>
        <p:blipFill>
          <a:blip r:embed="rId3">
            <a:alphaModFix/>
          </a:blip>
          <a:stretch>
            <a:fillRect/>
          </a:stretch>
        </p:blipFill>
        <p:spPr>
          <a:xfrm>
            <a:off x="0" y="1"/>
            <a:ext cx="5879933" cy="6858016"/>
          </a:xfrm>
          <a:prstGeom prst="rect">
            <a:avLst/>
          </a:prstGeom>
          <a:noFill/>
          <a:ln>
            <a:noFill/>
          </a:ln>
        </p:spPr>
      </p:pic>
      <p:pic>
        <p:nvPicPr>
          <p:cNvPr id="2" name="Picture 2">
            <a:extLst>
              <a:ext uri="{FF2B5EF4-FFF2-40B4-BE49-F238E27FC236}">
                <a16:creationId xmlns:a16="http://schemas.microsoft.com/office/drawing/2014/main" id="{2CD8ECD6-6544-9F91-D578-4DBB3C2436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98" y="7036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8</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99651" y="-29855"/>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ARREGLOS EN PSEINT</a:t>
            </a:r>
            <a:endParaRPr sz="3600" b="0" i="1" u="sng" strike="noStrike" cap="none" dirty="0">
              <a:solidFill>
                <a:srgbClr val="121212"/>
              </a:solidFill>
              <a:latin typeface="Anton"/>
              <a:ea typeface="Anton"/>
              <a:cs typeface="Anton"/>
              <a:sym typeface="Anton"/>
            </a:endParaRPr>
          </a:p>
        </p:txBody>
      </p:sp>
      <p:pic>
        <p:nvPicPr>
          <p:cNvPr id="8" name="Imagen 7">
            <a:extLst>
              <a:ext uri="{FF2B5EF4-FFF2-40B4-BE49-F238E27FC236}">
                <a16:creationId xmlns:a16="http://schemas.microsoft.com/office/drawing/2014/main" id="{86014A76-8AC5-31CC-DBE9-0E8DA463A6A4}"/>
              </a:ext>
            </a:extLst>
          </p:cNvPr>
          <p:cNvPicPr>
            <a:picLocks noChangeAspect="1"/>
          </p:cNvPicPr>
          <p:nvPr/>
        </p:nvPicPr>
        <p:blipFill>
          <a:blip r:embed="rId3"/>
          <a:stretch>
            <a:fillRect/>
          </a:stretch>
        </p:blipFill>
        <p:spPr>
          <a:xfrm>
            <a:off x="340430" y="842795"/>
            <a:ext cx="11777679" cy="3370640"/>
          </a:xfrm>
          <a:prstGeom prst="rect">
            <a:avLst/>
          </a:prstGeom>
        </p:spPr>
      </p:pic>
      <p:sp>
        <p:nvSpPr>
          <p:cNvPr id="9" name="CuadroTexto 8">
            <a:extLst>
              <a:ext uri="{FF2B5EF4-FFF2-40B4-BE49-F238E27FC236}">
                <a16:creationId xmlns:a16="http://schemas.microsoft.com/office/drawing/2014/main" id="{9DFE7233-A551-6B6C-EB3B-E19945B3A476}"/>
              </a:ext>
            </a:extLst>
          </p:cNvPr>
          <p:cNvSpPr txBox="1"/>
          <p:nvPr/>
        </p:nvSpPr>
        <p:spPr>
          <a:xfrm>
            <a:off x="1131717" y="4329885"/>
            <a:ext cx="10405349" cy="1938992"/>
          </a:xfrm>
          <a:prstGeom prst="rect">
            <a:avLst/>
          </a:prstGeom>
          <a:noFill/>
        </p:spPr>
        <p:txBody>
          <a:bodyPr wrap="none" rtlCol="0">
            <a:spAutoFit/>
          </a:bodyPr>
          <a:lstStyle/>
          <a:p>
            <a:r>
              <a:rPr lang="es-AR" sz="2000" b="1" dirty="0">
                <a:solidFill>
                  <a:schemeClr val="bg1"/>
                </a:solidFill>
              </a:rPr>
              <a:t>Debemos definir numArreglo con el tipo de dato que queramos que sea, en este caso numérico.</a:t>
            </a:r>
          </a:p>
          <a:p>
            <a:br>
              <a:rPr lang="es-AR" sz="2000" b="1" dirty="0">
                <a:solidFill>
                  <a:schemeClr val="bg1"/>
                </a:solidFill>
              </a:rPr>
            </a:br>
            <a:r>
              <a:rPr lang="es-AR" sz="2000" b="1" dirty="0">
                <a:solidFill>
                  <a:schemeClr val="bg1"/>
                </a:solidFill>
              </a:rPr>
              <a:t>IMPORTANTE!!!</a:t>
            </a:r>
          </a:p>
          <a:p>
            <a:r>
              <a:rPr lang="es-AR" sz="2000" b="1" dirty="0">
                <a:solidFill>
                  <a:schemeClr val="bg1"/>
                </a:solidFill>
              </a:rPr>
              <a:t>- Nuestro arreglo siempre tiene que tener una dimensión, esto se hace indicando el nombre del</a:t>
            </a:r>
            <a:br>
              <a:rPr lang="es-AR" sz="2000" b="1" dirty="0">
                <a:solidFill>
                  <a:schemeClr val="bg1"/>
                </a:solidFill>
              </a:rPr>
            </a:br>
            <a:r>
              <a:rPr lang="es-AR" sz="2000" b="1" dirty="0">
                <a:solidFill>
                  <a:schemeClr val="bg1"/>
                </a:solidFill>
              </a:rPr>
              <a:t>arreglo y su longitud dentro de [ ].</a:t>
            </a:r>
            <a:br>
              <a:rPr lang="es-AR" sz="2000" b="1" dirty="0">
                <a:solidFill>
                  <a:schemeClr val="bg1"/>
                </a:solidFill>
              </a:rPr>
            </a:br>
            <a:r>
              <a:rPr lang="es-AR" sz="2000" b="1" dirty="0">
                <a:solidFill>
                  <a:schemeClr val="bg1"/>
                </a:solidFill>
              </a:rPr>
              <a:t>- La dimensión de un arreglo debe ser un numero entero.</a:t>
            </a:r>
          </a:p>
        </p:txBody>
      </p:sp>
    </p:spTree>
    <p:extLst>
      <p:ext uri="{BB962C8B-B14F-4D97-AF65-F5344CB8AC3E}">
        <p14:creationId xmlns:p14="http://schemas.microsoft.com/office/powerpoint/2010/main" val="401651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9F054-35B0-3555-810E-1CBE1B7F1FF3}"/>
              </a:ext>
            </a:extLst>
          </p:cNvPr>
          <p:cNvSpPr>
            <a:spLocks noGrp="1"/>
          </p:cNvSpPr>
          <p:nvPr>
            <p:ph type="sldNum" idx="12"/>
          </p:nvPr>
        </p:nvSpPr>
        <p:spPr/>
        <p:txBody>
          <a:bodyPr/>
          <a:lstStyle/>
          <a:p>
            <a:fld id="{00000000-1234-1234-1234-123412341234}" type="slidenum">
              <a:rPr lang="en-GB" smtClean="0"/>
              <a:pPr/>
              <a:t>9</a:t>
            </a:fld>
            <a:endParaRPr lang="en-GB"/>
          </a:p>
        </p:txBody>
      </p:sp>
      <p:pic>
        <p:nvPicPr>
          <p:cNvPr id="5" name="Picture 2">
            <a:extLst>
              <a:ext uri="{FF2B5EF4-FFF2-40B4-BE49-F238E27FC236}">
                <a16:creationId xmlns:a16="http://schemas.microsoft.com/office/drawing/2014/main" id="{EFE3E50F-E0D5-D3A2-C7FD-488939A65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7" y="70363"/>
            <a:ext cx="12048612"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5;p50">
            <a:extLst>
              <a:ext uri="{FF2B5EF4-FFF2-40B4-BE49-F238E27FC236}">
                <a16:creationId xmlns:a16="http://schemas.microsoft.com/office/drawing/2014/main" id="{FB2D6DC4-8686-D923-DB45-E851D93551A9}"/>
              </a:ext>
            </a:extLst>
          </p:cNvPr>
          <p:cNvSpPr txBox="1"/>
          <p:nvPr/>
        </p:nvSpPr>
        <p:spPr>
          <a:xfrm>
            <a:off x="2401177" y="6096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ARREGLOS EN PSEINT</a:t>
            </a:r>
            <a:endParaRPr sz="3600" b="0" i="1" u="sng" strike="noStrike" cap="none" dirty="0">
              <a:solidFill>
                <a:srgbClr val="121212"/>
              </a:solidFill>
              <a:latin typeface="Anton"/>
              <a:ea typeface="Anton"/>
              <a:cs typeface="Anton"/>
              <a:sym typeface="Anton"/>
            </a:endParaRPr>
          </a:p>
        </p:txBody>
      </p:sp>
      <p:sp>
        <p:nvSpPr>
          <p:cNvPr id="9" name="CuadroTexto 8">
            <a:extLst>
              <a:ext uri="{FF2B5EF4-FFF2-40B4-BE49-F238E27FC236}">
                <a16:creationId xmlns:a16="http://schemas.microsoft.com/office/drawing/2014/main" id="{9DFE7233-A551-6B6C-EB3B-E19945B3A476}"/>
              </a:ext>
            </a:extLst>
          </p:cNvPr>
          <p:cNvSpPr txBox="1"/>
          <p:nvPr/>
        </p:nvSpPr>
        <p:spPr>
          <a:xfrm>
            <a:off x="692458" y="1469310"/>
            <a:ext cx="6623943" cy="3693319"/>
          </a:xfrm>
          <a:prstGeom prst="rect">
            <a:avLst/>
          </a:prstGeom>
          <a:noFill/>
        </p:spPr>
        <p:txBody>
          <a:bodyPr wrap="square" rtlCol="0">
            <a:spAutoFit/>
          </a:bodyPr>
          <a:lstStyle/>
          <a:p>
            <a:r>
              <a:rPr lang="es-ES" b="1" dirty="0">
                <a:solidFill>
                  <a:schemeClr val="bg1"/>
                </a:solidFill>
                <a:latin typeface="Arial" panose="020B0604020202020204" pitchFamily="34" charset="0"/>
                <a:cs typeface="Arial" panose="020B0604020202020204" pitchFamily="34" charset="0"/>
              </a:rPr>
              <a:t>En los </a:t>
            </a:r>
            <a:r>
              <a:rPr lang="es-ES" b="1" dirty="0" err="1">
                <a:solidFill>
                  <a:schemeClr val="bg1"/>
                </a:solidFill>
                <a:latin typeface="Arial" panose="020B0604020202020204" pitchFamily="34" charset="0"/>
                <a:cs typeface="Arial" panose="020B0604020202020204" pitchFamily="34" charset="0"/>
              </a:rPr>
              <a:t>arrays</a:t>
            </a:r>
            <a:r>
              <a:rPr lang="es-ES" b="1" dirty="0">
                <a:solidFill>
                  <a:schemeClr val="bg1"/>
                </a:solidFill>
                <a:latin typeface="Arial" panose="020B0604020202020204" pitchFamily="34" charset="0"/>
                <a:cs typeface="Arial" panose="020B0604020202020204" pitchFamily="34" charset="0"/>
              </a:rPr>
              <a:t> o arreglos empiezan desde 1 y acaban en la longitud que hayamos definido.</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Aunque en la mayoría de lenguajes de los </a:t>
            </a:r>
            <a:r>
              <a:rPr lang="es-ES" b="1" dirty="0" err="1">
                <a:solidFill>
                  <a:schemeClr val="bg1"/>
                </a:solidFill>
                <a:latin typeface="Arial" panose="020B0604020202020204" pitchFamily="34" charset="0"/>
                <a:cs typeface="Arial" panose="020B0604020202020204" pitchFamily="34" charset="0"/>
              </a:rPr>
              <a:t>arrays</a:t>
            </a:r>
            <a:r>
              <a:rPr lang="es-ES" b="1" dirty="0">
                <a:solidFill>
                  <a:schemeClr val="bg1"/>
                </a:solidFill>
                <a:latin typeface="Arial" panose="020B0604020202020204" pitchFamily="34" charset="0"/>
                <a:cs typeface="Arial" panose="020B0604020202020204" pitchFamily="34" charset="0"/>
              </a:rPr>
              <a:t> empiezan en 0 y acaban en la longitud -1 que hayamos definido. </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Nosotros trabajaremos de la misma forma para esto debemos cambiar la configuración de </a:t>
            </a:r>
            <a:r>
              <a:rPr lang="es-ES" b="1" dirty="0" err="1">
                <a:solidFill>
                  <a:schemeClr val="bg1"/>
                </a:solidFill>
                <a:latin typeface="Arial" panose="020B0604020202020204" pitchFamily="34" charset="0"/>
                <a:cs typeface="Arial" panose="020B0604020202020204" pitchFamily="34" charset="0"/>
              </a:rPr>
              <a:t>Pseint</a:t>
            </a:r>
            <a:r>
              <a:rPr lang="es-ES" b="1" dirty="0">
                <a:solidFill>
                  <a:schemeClr val="bg1"/>
                </a:solidFill>
                <a:latin typeface="Arial" panose="020B0604020202020204" pitchFamily="34" charset="0"/>
                <a:cs typeface="Arial" panose="020B0604020202020204" pitchFamily="34" charset="0"/>
              </a:rPr>
              <a:t>:</a:t>
            </a:r>
          </a:p>
          <a:p>
            <a:r>
              <a:rPr lang="es-ES" b="1" dirty="0">
                <a:solidFill>
                  <a:schemeClr val="bg1"/>
                </a:solidFill>
                <a:latin typeface="Arial" panose="020B0604020202020204" pitchFamily="34" charset="0"/>
                <a:cs typeface="Arial" panose="020B0604020202020204" pitchFamily="34" charset="0"/>
              </a:rPr>
              <a:t>Configurar -&gt; Opciones del Lenguaje -&gt; Personalizar, nos aparecerá lo siguiente:</a:t>
            </a:r>
            <a:br>
              <a:rPr lang="es-ES" b="1" dirty="0">
                <a:solidFill>
                  <a:schemeClr val="bg1"/>
                </a:solidFill>
                <a:latin typeface="Arial" panose="020B0604020202020204" pitchFamily="34" charset="0"/>
                <a:cs typeface="Arial" panose="020B0604020202020204" pitchFamily="34" charset="0"/>
              </a:rPr>
            </a:br>
            <a:br>
              <a:rPr lang="es-ES" b="1" dirty="0">
                <a:solidFill>
                  <a:schemeClr val="bg1"/>
                </a:solidFill>
                <a:latin typeface="Arial" panose="020B0604020202020204" pitchFamily="34" charset="0"/>
                <a:cs typeface="Arial" panose="020B0604020202020204" pitchFamily="34" charset="0"/>
              </a:rPr>
            </a:br>
            <a:r>
              <a:rPr lang="es-ES" b="1" dirty="0">
                <a:solidFill>
                  <a:schemeClr val="bg1"/>
                </a:solidFill>
                <a:latin typeface="Arial" panose="020B0604020202020204" pitchFamily="34" charset="0"/>
                <a:cs typeface="Arial" panose="020B0604020202020204" pitchFamily="34" charset="0"/>
              </a:rPr>
              <a:t>Elegimos la opción ”Utilizar índices en arreglos y cadenas en base 0.”</a:t>
            </a:r>
            <a:endParaRPr lang="es-AR"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735435E9-12CE-C6F0-6730-879E1340D8DE}"/>
              </a:ext>
            </a:extLst>
          </p:cNvPr>
          <p:cNvPicPr>
            <a:picLocks noChangeAspect="1"/>
          </p:cNvPicPr>
          <p:nvPr/>
        </p:nvPicPr>
        <p:blipFill>
          <a:blip r:embed="rId3"/>
          <a:stretch>
            <a:fillRect/>
          </a:stretch>
        </p:blipFill>
        <p:spPr>
          <a:xfrm>
            <a:off x="7677409" y="1470029"/>
            <a:ext cx="3420537" cy="5063936"/>
          </a:xfrm>
          <a:prstGeom prst="rect">
            <a:avLst/>
          </a:prstGeom>
        </p:spPr>
      </p:pic>
    </p:spTree>
    <p:extLst>
      <p:ext uri="{BB962C8B-B14F-4D97-AF65-F5344CB8AC3E}">
        <p14:creationId xmlns:p14="http://schemas.microsoft.com/office/powerpoint/2010/main" val="3446042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13798</TotalTime>
  <Words>712</Words>
  <Application>Microsoft Office PowerPoint</Application>
  <PresentationFormat>Panorámica</PresentationFormat>
  <Paragraphs>85</Paragraphs>
  <Slides>23</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Anton</vt:lpstr>
      <vt:lpstr>Arial</vt:lpstr>
      <vt:lpstr>Calibri</vt:lpstr>
      <vt:lpstr>Helvetica Neue</vt:lpstr>
      <vt:lpstr>Helvetica Neue Light</vt:lpstr>
      <vt:lpstr>Tw Cen MT</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Richard lozano</dc:creator>
  <cp:lastModifiedBy>Richard lozano</cp:lastModifiedBy>
  <cp:revision>31</cp:revision>
  <dcterms:created xsi:type="dcterms:W3CDTF">2022-08-15T03:12:18Z</dcterms:created>
  <dcterms:modified xsi:type="dcterms:W3CDTF">2023-09-13T18:47:13Z</dcterms:modified>
</cp:coreProperties>
</file>